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&amp;ehk=HAo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Default Extension="png&amp;ehk=MOMmO1uFE4pFENq50EUPiw&amp;r=0&amp;pid=OfficeInsert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33"/>
  </p:notesMasterIdLst>
  <p:sldIdLst>
    <p:sldId id="256" r:id="rId5"/>
    <p:sldId id="283" r:id="rId6"/>
    <p:sldId id="260" r:id="rId7"/>
    <p:sldId id="261" r:id="rId8"/>
    <p:sldId id="262" r:id="rId9"/>
    <p:sldId id="263" r:id="rId10"/>
    <p:sldId id="267" r:id="rId11"/>
    <p:sldId id="268" r:id="rId12"/>
    <p:sldId id="269" r:id="rId13"/>
    <p:sldId id="271" r:id="rId14"/>
    <p:sldId id="288" r:id="rId15"/>
    <p:sldId id="272" r:id="rId16"/>
    <p:sldId id="273" r:id="rId17"/>
    <p:sldId id="274" r:id="rId18"/>
    <p:sldId id="266" r:id="rId19"/>
    <p:sldId id="264" r:id="rId20"/>
    <p:sldId id="258" r:id="rId21"/>
    <p:sldId id="275" r:id="rId22"/>
    <p:sldId id="276" r:id="rId23"/>
    <p:sldId id="277" r:id="rId24"/>
    <p:sldId id="278" r:id="rId25"/>
    <p:sldId id="282" r:id="rId26"/>
    <p:sldId id="281" r:id="rId27"/>
    <p:sldId id="284" r:id="rId28"/>
    <p:sldId id="285" r:id="rId29"/>
    <p:sldId id="286" r:id="rId30"/>
    <p:sldId id="287" r:id="rId31"/>
    <p:sldId id="290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6770"/>
    <a:srgbClr val="081F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752" autoAdjust="0"/>
  </p:normalViewPr>
  <p:slideViewPr>
    <p:cSldViewPr>
      <p:cViewPr>
        <p:scale>
          <a:sx n="52" d="100"/>
          <a:sy n="52" d="100"/>
        </p:scale>
        <p:origin x="-888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4F3FCB-EB4C-4276-8990-DAC9D37C81A0}" type="datetimeFigureOut">
              <a:rPr lang="en-GB" smtClean="0"/>
              <a:t>22/11/2017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9D15F1-A5D1-43D9-8564-ED73103FAA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5682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What could those two sources be? – two secondary files; one secondary file; one primary and one secondary file; multiple files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9D15F1-A5D1-43D9-8564-ED73103FAAE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23272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5 September 2017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E52074-419F-4AAC-A055-BC6F3DBEDAAF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Introduction to Data Linkage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2290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9D15F1-A5D1-43D9-8564-ED73103FAAE1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7233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9D15F1-A5D1-43D9-8564-ED73103FAAE1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87124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First ask people to explain these terms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GB"/>
              <a:t>5 September 2017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ADRC-E</a:t>
            </a:r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GB"/>
              <a:t>Introduction to Data Linkage</a:t>
            </a:r>
          </a:p>
        </p:txBody>
      </p:sp>
    </p:spTree>
    <p:extLst>
      <p:ext uri="{BB962C8B-B14F-4D97-AF65-F5344CB8AC3E}">
        <p14:creationId xmlns:p14="http://schemas.microsoft.com/office/powerpoint/2010/main" val="723559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987824" y="2096852"/>
            <a:ext cx="6156176" cy="1332148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Verdana" panose="020B0604030504040204" pitchFamily="34" charset="0"/>
              </a:defRPr>
            </a:lvl1pPr>
          </a:lstStyle>
          <a:p>
            <a:r>
              <a:rPr lang="en-GB" dirty="0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0" y="4797152"/>
            <a:ext cx="4572000" cy="936104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Name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4479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40296" y="6376243"/>
            <a:ext cx="6423992" cy="293117"/>
          </a:xfrm>
          <a:prstGeom prst="rect">
            <a:avLst/>
          </a:prstGeom>
        </p:spPr>
        <p:txBody>
          <a:bodyPr/>
          <a:lstStyle/>
          <a:p>
            <a:r>
              <a:rPr lang="en-GB"/>
              <a:t>Title, Name, Date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26ADF-3F51-4730-927B-F55CED4D0D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8653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40296" y="6376243"/>
            <a:ext cx="6423992" cy="293117"/>
          </a:xfrm>
          <a:prstGeom prst="rect">
            <a:avLst/>
          </a:prstGeom>
        </p:spPr>
        <p:txBody>
          <a:bodyPr/>
          <a:lstStyle/>
          <a:p>
            <a:r>
              <a:rPr lang="en-GB"/>
              <a:t>Title, Name, Date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26ADF-3F51-4730-927B-F55CED4D0D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93708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99847"/>
            <a:ext cx="8229600" cy="4054230"/>
          </a:xfrm>
          <a:ln>
            <a:noFill/>
          </a:ln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445600"/>
            <a:ext cx="8229600" cy="11430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8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912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26ADF-3F51-4730-927B-F55CED4D0D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429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5B677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26ADF-3F51-4730-927B-F55CED4D0D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9501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26ADF-3F51-4730-927B-F55CED4D0D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5260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26ADF-3F51-4730-927B-F55CED4D0D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4253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40296" y="6376243"/>
            <a:ext cx="6423992" cy="293117"/>
          </a:xfrm>
          <a:prstGeom prst="rect">
            <a:avLst/>
          </a:prstGeom>
        </p:spPr>
        <p:txBody>
          <a:bodyPr/>
          <a:lstStyle/>
          <a:p>
            <a:r>
              <a:rPr lang="en-GB"/>
              <a:t>Title, Name, Date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26ADF-3F51-4730-927B-F55CED4D0D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4405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40296" y="6376243"/>
            <a:ext cx="6423992" cy="293117"/>
          </a:xfrm>
          <a:prstGeom prst="rect">
            <a:avLst/>
          </a:prstGeom>
        </p:spPr>
        <p:txBody>
          <a:bodyPr/>
          <a:lstStyle/>
          <a:p>
            <a:r>
              <a:rPr lang="en-GB"/>
              <a:t>Title, Name, Date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26ADF-3F51-4730-927B-F55CED4D0D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164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40296" y="6376243"/>
            <a:ext cx="6423992" cy="293117"/>
          </a:xfrm>
          <a:prstGeom prst="rect">
            <a:avLst/>
          </a:prstGeom>
        </p:spPr>
        <p:txBody>
          <a:bodyPr/>
          <a:lstStyle/>
          <a:p>
            <a:r>
              <a:rPr lang="en-GB"/>
              <a:t>Title, Name, Date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26ADF-3F51-4730-927B-F55CED4D0D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7444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40296" y="6376243"/>
            <a:ext cx="6423992" cy="293117"/>
          </a:xfrm>
          <a:prstGeom prst="rect">
            <a:avLst/>
          </a:prstGeom>
        </p:spPr>
        <p:txBody>
          <a:bodyPr/>
          <a:lstStyle/>
          <a:p>
            <a:r>
              <a:rPr lang="en-GB"/>
              <a:t>Title, Name, Date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26ADF-3F51-4730-927B-F55CED4D0D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8987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64288" y="6356351"/>
            <a:ext cx="1053480" cy="3130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5B677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5AF26ADF-3F51-4730-927B-F55CED4D0D9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0296" y="6376243"/>
            <a:ext cx="6423992" cy="293117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B677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 dirty="0"/>
              <a:t>Title | Name | Date</a:t>
            </a:r>
          </a:p>
        </p:txBody>
      </p:sp>
    </p:spTree>
    <p:extLst>
      <p:ext uri="{BB962C8B-B14F-4D97-AF65-F5344CB8AC3E}">
        <p14:creationId xmlns:p14="http://schemas.microsoft.com/office/powerpoint/2010/main" val="1311413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000" kern="1200" baseline="0">
          <a:solidFill>
            <a:srgbClr val="081F2C"/>
          </a:solidFill>
          <a:latin typeface="Verdana" panose="020B060403050404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385E9D"/>
        </a:buClr>
        <a:buFont typeface="Wingdings 3" panose="05040102010807070707" pitchFamily="18" charset="2"/>
        <a:buChar char="u"/>
        <a:defRPr sz="3200" kern="1200">
          <a:solidFill>
            <a:srgbClr val="081F2C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385E9D"/>
        </a:buClr>
        <a:buFont typeface="Wingdings 3" panose="05040102010807070707" pitchFamily="18" charset="2"/>
        <a:buChar char=""/>
        <a:defRPr sz="2800" kern="1200">
          <a:solidFill>
            <a:srgbClr val="081F2C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385E9D"/>
        </a:buClr>
        <a:buFont typeface="Wingdings 3" panose="05040102010807070707" pitchFamily="18" charset="2"/>
        <a:buChar char="q"/>
        <a:defRPr sz="2400" kern="1200">
          <a:solidFill>
            <a:srgbClr val="081F2C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385E9D"/>
        </a:buClr>
        <a:buFont typeface="Wingdings 3" panose="05040102010807070707" pitchFamily="18" charset="2"/>
        <a:buChar char="s"/>
        <a:defRPr sz="2000" kern="1200">
          <a:solidFill>
            <a:srgbClr val="081F2C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385E9D"/>
        </a:buClr>
        <a:buFont typeface="Wingdings 3" panose="05040102010807070707" pitchFamily="18" charset="2"/>
        <a:buChar char="u"/>
        <a:defRPr sz="2000" kern="1200">
          <a:solidFill>
            <a:srgbClr val="081F2C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Proposed_second_Scottish_independence_referendum" TargetMode="External"/><Relationship Id="rId2" Type="http://schemas.openxmlformats.org/officeDocument/2006/relationships/image" Target="../media/image6.png&amp;ehk=MOMmO1uFE4pFENq50EUPiw&amp;r=0&amp;pid=OfficeInsert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/4.0/" TargetMode="External"/><Relationship Id="rId4" Type="http://schemas.openxmlformats.org/officeDocument/2006/relationships/hyperlink" Target="http://www.cam.ac.uk/research/features/psychotic-disorders-in-minority-groups-the-high-price-of-being-an-outsider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boagworld.com/usability/failure/" TargetMode="External"/><Relationship Id="rId2" Type="http://schemas.openxmlformats.org/officeDocument/2006/relationships/image" Target="../media/image9.jpg&amp;ehk=HAo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4.0/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&amp;ehk=HAo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sa/4.0/" TargetMode="External"/><Relationship Id="rId4" Type="http://schemas.openxmlformats.org/officeDocument/2006/relationships/hyperlink" Target="http://boagworld.com/usability/failure/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adrn.ac.uk/media/1324/datalinkage.pdf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AU" sz="3200" dirty="0"/>
              <a:t>Practical aspects and methodological challenges in research using linked data</a:t>
            </a:r>
            <a:endParaRPr lang="en-GB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11960" y="3933056"/>
            <a:ext cx="4932040" cy="1800200"/>
          </a:xfrm>
        </p:spPr>
        <p:txBody>
          <a:bodyPr>
            <a:normAutofit/>
          </a:bodyPr>
          <a:lstStyle/>
          <a:p>
            <a:r>
              <a:rPr lang="en-AU" sz="1600" dirty="0"/>
              <a:t>James Doidge | J.Doidge@ucl.ac.uk</a:t>
            </a:r>
          </a:p>
          <a:p>
            <a:r>
              <a:rPr lang="en-AU" sz="1400" dirty="0"/>
              <a:t>Administrative Data Research Centre for England</a:t>
            </a:r>
          </a:p>
          <a:p>
            <a:r>
              <a:rPr lang="en-AU" sz="1400" dirty="0"/>
              <a:t>University College London </a:t>
            </a:r>
          </a:p>
          <a:p>
            <a:endParaRPr lang="en-AU" sz="1400" dirty="0"/>
          </a:p>
          <a:p>
            <a:r>
              <a:rPr lang="en-AU" sz="1600" dirty="0"/>
              <a:t>With contributions from Dr Katie </a:t>
            </a:r>
            <a:r>
              <a:rPr lang="en-AU" sz="1600" dirty="0" err="1"/>
              <a:t>Harron</a:t>
            </a:r>
            <a:endParaRPr lang="en-AU" sz="1600" dirty="0"/>
          </a:p>
        </p:txBody>
      </p:sp>
    </p:spTree>
    <p:extLst>
      <p:ext uri="{BB962C8B-B14F-4D97-AF65-F5344CB8AC3E}">
        <p14:creationId xmlns:p14="http://schemas.microsoft.com/office/powerpoint/2010/main" val="22403528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ABD85C-D31A-4309-8E8B-C3AC81D76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Routine vs ad hoc data linkage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63BBB5F-7654-4931-9358-A19FEB64E33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AU" b="1" dirty="0"/>
              <a:t>Ad hoc linkage</a:t>
            </a:r>
          </a:p>
          <a:p>
            <a:r>
              <a:rPr lang="en-AU" dirty="0"/>
              <a:t>Project-by-project</a:t>
            </a:r>
          </a:p>
          <a:p>
            <a:r>
              <a:rPr lang="en-AU" dirty="0"/>
              <a:t>Linkage usually conducted by a data provider or trusted third party</a:t>
            </a:r>
          </a:p>
          <a:p>
            <a:endParaRPr lang="en-AU" dirty="0"/>
          </a:p>
          <a:p>
            <a:endParaRPr lang="en-AU" dirty="0"/>
          </a:p>
          <a:p>
            <a:endParaRPr lang="en-A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4B6E165-9323-49E9-A0A1-AA06E97CBE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756151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AU" b="1" dirty="0"/>
              <a:t>Routine ongoing linkage systems</a:t>
            </a:r>
          </a:p>
          <a:p>
            <a:r>
              <a:rPr lang="en-AU" dirty="0"/>
              <a:t>Can leverage information from multiple linkages</a:t>
            </a:r>
          </a:p>
          <a:p>
            <a:r>
              <a:rPr lang="en-AU" dirty="0"/>
              <a:t>Economies of scale</a:t>
            </a:r>
          </a:p>
          <a:p>
            <a:r>
              <a:rPr lang="en-AU" dirty="0"/>
              <a:t>Streamlined applications</a:t>
            </a:r>
          </a:p>
          <a:p>
            <a:r>
              <a:rPr lang="en-AU" dirty="0"/>
              <a:t>e.g.</a:t>
            </a:r>
          </a:p>
          <a:p>
            <a:pPr lvl="1"/>
            <a:r>
              <a:rPr lang="en-AU" dirty="0"/>
              <a:t>SAIL (Wales)</a:t>
            </a:r>
          </a:p>
          <a:p>
            <a:pPr lvl="1"/>
            <a:r>
              <a:rPr lang="en-AU" dirty="0"/>
              <a:t>Scottish Record Linkage System (now SILC)</a:t>
            </a:r>
          </a:p>
          <a:p>
            <a:pPr lvl="1"/>
            <a:r>
              <a:rPr lang="en-AU" dirty="0"/>
              <a:t>International examples</a:t>
            </a:r>
          </a:p>
          <a:p>
            <a:r>
              <a:rPr lang="en-AU" dirty="0"/>
              <a:t>In England, only small examples, mostly within health, e.g.</a:t>
            </a:r>
          </a:p>
          <a:p>
            <a:pPr lvl="1"/>
            <a:r>
              <a:rPr lang="en-AU" dirty="0"/>
              <a:t>ORLS</a:t>
            </a:r>
          </a:p>
          <a:p>
            <a:pPr lvl="1"/>
            <a:r>
              <a:rPr lang="en-AU" dirty="0"/>
              <a:t>CPRD</a:t>
            </a:r>
          </a:p>
          <a:p>
            <a:pPr lvl="1"/>
            <a:r>
              <a:rPr lang="en-AU" dirty="0"/>
              <a:t>HES-ONS mortality</a:t>
            </a:r>
          </a:p>
          <a:p>
            <a:endParaRPr lang="en-A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CD2AD96-2125-402B-A32C-EC284FBAC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26ADF-3F51-4730-927B-F55CED4D0D9D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76434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8"/>
          <p:cNvSpPr>
            <a:spLocks noChangeArrowheads="1"/>
          </p:cNvSpPr>
          <p:nvPr/>
        </p:nvSpPr>
        <p:spPr bwMode="auto">
          <a:xfrm>
            <a:off x="2728649" y="1505445"/>
            <a:ext cx="3715559" cy="264244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t"/>
          <a:lstStyle/>
          <a:p>
            <a:pPr algn="ctr"/>
            <a:r>
              <a:rPr lang="en-GB" dirty="0">
                <a:latin typeface="Calibri" pitchFamily="34" charset="0"/>
              </a:rPr>
              <a:t>Linkage unit</a:t>
            </a:r>
          </a:p>
          <a:p>
            <a:pPr algn="ctr"/>
            <a:r>
              <a:rPr lang="en-GB" dirty="0">
                <a:latin typeface="Calibri" pitchFamily="34" charset="0"/>
              </a:rPr>
              <a:t>(trusted third party)</a:t>
            </a:r>
          </a:p>
        </p:txBody>
      </p:sp>
      <p:sp>
        <p:nvSpPr>
          <p:cNvPr id="27" name="Rectangle 9"/>
          <p:cNvSpPr>
            <a:spLocks noChangeArrowheads="1"/>
          </p:cNvSpPr>
          <p:nvPr/>
        </p:nvSpPr>
        <p:spPr bwMode="auto">
          <a:xfrm>
            <a:off x="2728649" y="4507978"/>
            <a:ext cx="3715559" cy="208937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t"/>
          <a:lstStyle/>
          <a:p>
            <a:pPr algn="ctr"/>
            <a:r>
              <a:rPr lang="en-GB" dirty="0">
                <a:latin typeface="Calibri" pitchFamily="34" charset="0"/>
              </a:rPr>
              <a:t>Research group</a:t>
            </a:r>
          </a:p>
        </p:txBody>
      </p:sp>
      <p:sp>
        <p:nvSpPr>
          <p:cNvPr id="29" name="Rectangle 14"/>
          <p:cNvSpPr>
            <a:spLocks noChangeArrowheads="1"/>
          </p:cNvSpPr>
          <p:nvPr/>
        </p:nvSpPr>
        <p:spPr bwMode="auto">
          <a:xfrm>
            <a:off x="481209" y="671345"/>
            <a:ext cx="1916160" cy="28806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t"/>
          <a:lstStyle/>
          <a:p>
            <a:pPr algn="ctr"/>
            <a:r>
              <a:rPr lang="en-GB" dirty="0">
                <a:latin typeface="Calibri" pitchFamily="34" charset="0"/>
              </a:rPr>
              <a:t>Data custodian 1</a:t>
            </a:r>
          </a:p>
        </p:txBody>
      </p:sp>
      <p:sp>
        <p:nvSpPr>
          <p:cNvPr id="41" name="Text Box 27"/>
          <p:cNvSpPr txBox="1">
            <a:spLocks noChangeArrowheads="1"/>
          </p:cNvSpPr>
          <p:nvPr/>
        </p:nvSpPr>
        <p:spPr bwMode="auto">
          <a:xfrm>
            <a:off x="3312317" y="365919"/>
            <a:ext cx="244792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 dirty="0">
                <a:latin typeface="Calibri" pitchFamily="34" charset="0"/>
              </a:rPr>
              <a:t>Trusted third party model 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A8A41C7F-358E-4014-8AFE-1068E1E146B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70609" y="1341825"/>
          <a:ext cx="1512962" cy="7416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12962">
                  <a:extLst>
                    <a:ext uri="{9D8B030D-6E8A-4147-A177-3AD203B41FA5}">
                      <a16:colId xmlns:a16="http://schemas.microsoft.com/office/drawing/2014/main" xmlns="" val="17978903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Identifiers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033507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Local ID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39575076"/>
                  </a:ext>
                </a:extLst>
              </a:tr>
            </a:tbl>
          </a:graphicData>
        </a:graphic>
      </p:graphicFrame>
      <p:graphicFrame>
        <p:nvGraphicFramePr>
          <p:cNvPr id="43" name="Table 42">
            <a:extLst>
              <a:ext uri="{FF2B5EF4-FFF2-40B4-BE49-F238E27FC236}">
                <a16:creationId xmlns:a16="http://schemas.microsoft.com/office/drawing/2014/main" xmlns="" id="{876BB3E9-3185-4B62-B813-A103D5F26DEE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061899" y="2276872"/>
          <a:ext cx="1370384" cy="7416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370384">
                  <a:extLst>
                    <a:ext uri="{9D8B030D-6E8A-4147-A177-3AD203B41FA5}">
                      <a16:colId xmlns:a16="http://schemas.microsoft.com/office/drawing/2014/main" xmlns="" val="17978903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Identifiers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033507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Local ID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39575076"/>
                  </a:ext>
                </a:extLst>
              </a:tr>
            </a:tbl>
          </a:graphicData>
        </a:graphic>
      </p:graphicFrame>
      <p:sp>
        <p:nvSpPr>
          <p:cNvPr id="44" name="Rectangle 14">
            <a:extLst>
              <a:ext uri="{FF2B5EF4-FFF2-40B4-BE49-F238E27FC236}">
                <a16:creationId xmlns:a16="http://schemas.microsoft.com/office/drawing/2014/main" xmlns="" id="{805C7A15-C8B2-4105-8423-7C2148198E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8229" y="671345"/>
            <a:ext cx="2087687" cy="28806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t"/>
          <a:lstStyle/>
          <a:p>
            <a:pPr algn="ctr"/>
            <a:r>
              <a:rPr lang="en-GB" dirty="0">
                <a:latin typeface="Calibri" pitchFamily="34" charset="0"/>
              </a:rPr>
              <a:t>Data custodian 2</a:t>
            </a:r>
          </a:p>
        </p:txBody>
      </p:sp>
      <p:graphicFrame>
        <p:nvGraphicFramePr>
          <p:cNvPr id="45" name="Table 44">
            <a:extLst>
              <a:ext uri="{FF2B5EF4-FFF2-40B4-BE49-F238E27FC236}">
                <a16:creationId xmlns:a16="http://schemas.microsoft.com/office/drawing/2014/main" xmlns="" id="{5C0FF31F-7AB0-489C-B47D-9D7952D040DB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068270" y="1341825"/>
          <a:ext cx="1512962" cy="7416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12962">
                  <a:extLst>
                    <a:ext uri="{9D8B030D-6E8A-4147-A177-3AD203B41FA5}">
                      <a16:colId xmlns:a16="http://schemas.microsoft.com/office/drawing/2014/main" xmlns="" val="17978903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Identifiers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033507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Local ID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39575076"/>
                  </a:ext>
                </a:extLst>
              </a:tr>
            </a:tbl>
          </a:graphicData>
        </a:graphic>
      </p:graphicFrame>
      <p:graphicFrame>
        <p:nvGraphicFramePr>
          <p:cNvPr id="47" name="Table 46">
            <a:extLst>
              <a:ext uri="{FF2B5EF4-FFF2-40B4-BE49-F238E27FC236}">
                <a16:creationId xmlns:a16="http://schemas.microsoft.com/office/drawing/2014/main" xmlns="" id="{76D60797-91A9-4689-A00B-4F87A7E0CB1E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816349" y="2280593"/>
          <a:ext cx="1321445" cy="7416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21445">
                  <a:extLst>
                    <a:ext uri="{9D8B030D-6E8A-4147-A177-3AD203B41FA5}">
                      <a16:colId xmlns:a16="http://schemas.microsoft.com/office/drawing/2014/main" xmlns="" val="17978903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Identifiers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033507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Local ID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39575076"/>
                  </a:ext>
                </a:extLst>
              </a:tr>
            </a:tbl>
          </a:graphicData>
        </a:graphic>
      </p:graphicFrame>
      <p:cxnSp>
        <p:nvCxnSpPr>
          <p:cNvPr id="5" name="Connector: Elbow 4">
            <a:extLst>
              <a:ext uri="{FF2B5EF4-FFF2-40B4-BE49-F238E27FC236}">
                <a16:creationId xmlns:a16="http://schemas.microsoft.com/office/drawing/2014/main" xmlns="" id="{2477BA15-08E5-45A8-8F1E-57AF52C3E999}"/>
              </a:ext>
            </a:extLst>
          </p:cNvPr>
          <p:cNvCxnSpPr>
            <a:cxnSpLocks/>
            <a:stCxn id="3" idx="3"/>
            <a:endCxn id="43" idx="1"/>
          </p:cNvCxnSpPr>
          <p:nvPr/>
        </p:nvCxnSpPr>
        <p:spPr>
          <a:xfrm>
            <a:off x="2183571" y="1712665"/>
            <a:ext cx="878328" cy="935047"/>
          </a:xfrm>
          <a:prstGeom prst="bentConnector3">
            <a:avLst>
              <a:gd name="adj1" fmla="val 50000"/>
            </a:avLst>
          </a:prstGeom>
          <a:ln w="19050">
            <a:headEnd w="lg" len="lg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Connector: Elbow 48">
            <a:extLst>
              <a:ext uri="{FF2B5EF4-FFF2-40B4-BE49-F238E27FC236}">
                <a16:creationId xmlns:a16="http://schemas.microsoft.com/office/drawing/2014/main" xmlns="" id="{06BC28B0-63BB-4139-8BAE-D22A5097C27D}"/>
              </a:ext>
            </a:extLst>
          </p:cNvPr>
          <p:cNvCxnSpPr>
            <a:cxnSpLocks/>
            <a:stCxn id="45" idx="1"/>
            <a:endCxn id="47" idx="3"/>
          </p:cNvCxnSpPr>
          <p:nvPr/>
        </p:nvCxnSpPr>
        <p:spPr>
          <a:xfrm rot="10800000" flipV="1">
            <a:off x="6137794" y="1712665"/>
            <a:ext cx="930476" cy="938768"/>
          </a:xfrm>
          <a:prstGeom prst="bentConnector3">
            <a:avLst>
              <a:gd name="adj1" fmla="val 50000"/>
            </a:avLst>
          </a:prstGeom>
          <a:ln w="19050">
            <a:headEnd w="lg" len="lg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50" name="Table 49">
            <a:extLst>
              <a:ext uri="{FF2B5EF4-FFF2-40B4-BE49-F238E27FC236}">
                <a16:creationId xmlns:a16="http://schemas.microsoft.com/office/drawing/2014/main" xmlns="" id="{5852B55F-C820-493C-8218-816F420ABBF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883633" y="3525956"/>
          <a:ext cx="1370384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70384">
                  <a:extLst>
                    <a:ext uri="{9D8B030D-6E8A-4147-A177-3AD203B41FA5}">
                      <a16:colId xmlns:a16="http://schemas.microsoft.com/office/drawing/2014/main" xmlns="" val="17978903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Study ID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03350716"/>
                  </a:ext>
                </a:extLst>
              </a:tr>
            </a:tbl>
          </a:graphicData>
        </a:graphic>
      </p:graphicFrame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65B8419D-CEFB-47C9-8E7F-89E06D2FC664}"/>
              </a:ext>
            </a:extLst>
          </p:cNvPr>
          <p:cNvCxnSpPr>
            <a:cxnSpLocks/>
          </p:cNvCxnSpPr>
          <p:nvPr/>
        </p:nvCxnSpPr>
        <p:spPr>
          <a:xfrm flipH="1">
            <a:off x="4432283" y="5445224"/>
            <a:ext cx="325771" cy="0"/>
          </a:xfrm>
          <a:prstGeom prst="line">
            <a:avLst/>
          </a:prstGeom>
          <a:ln w="19050">
            <a:prstDash val="dash"/>
            <a:headEnd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Connector: Elbow 51">
            <a:extLst>
              <a:ext uri="{FF2B5EF4-FFF2-40B4-BE49-F238E27FC236}">
                <a16:creationId xmlns:a16="http://schemas.microsoft.com/office/drawing/2014/main" xmlns="" id="{D265B572-DDB7-456F-979E-09FF348FA44A}"/>
              </a:ext>
            </a:extLst>
          </p:cNvPr>
          <p:cNvCxnSpPr>
            <a:cxnSpLocks/>
            <a:stCxn id="43" idx="2"/>
            <a:endCxn id="50" idx="0"/>
          </p:cNvCxnSpPr>
          <p:nvPr/>
        </p:nvCxnSpPr>
        <p:spPr>
          <a:xfrm rot="16200000" flipH="1">
            <a:off x="3904256" y="2861387"/>
            <a:ext cx="507404" cy="821734"/>
          </a:xfrm>
          <a:prstGeom prst="bentConnector3">
            <a:avLst>
              <a:gd name="adj1" fmla="val 50000"/>
            </a:avLst>
          </a:prstGeom>
          <a:ln w="19050">
            <a:prstDash val="dash"/>
            <a:headEnd w="lg" len="lg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Connector: Elbow 54">
            <a:extLst>
              <a:ext uri="{FF2B5EF4-FFF2-40B4-BE49-F238E27FC236}">
                <a16:creationId xmlns:a16="http://schemas.microsoft.com/office/drawing/2014/main" xmlns="" id="{EF7FB43B-F638-48D0-BE9B-399309854C58}"/>
              </a:ext>
            </a:extLst>
          </p:cNvPr>
          <p:cNvCxnSpPr>
            <a:cxnSpLocks/>
            <a:stCxn id="47" idx="2"/>
            <a:endCxn id="50" idx="0"/>
          </p:cNvCxnSpPr>
          <p:nvPr/>
        </p:nvCxnSpPr>
        <p:spPr>
          <a:xfrm rot="5400000">
            <a:off x="4771107" y="2819991"/>
            <a:ext cx="503683" cy="908246"/>
          </a:xfrm>
          <a:prstGeom prst="bentConnector3">
            <a:avLst>
              <a:gd name="adj1" fmla="val 50000"/>
            </a:avLst>
          </a:prstGeom>
          <a:ln w="19050">
            <a:prstDash val="dash"/>
            <a:headEnd w="lg" len="lg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Connector: Elbow 60">
            <a:extLst>
              <a:ext uri="{FF2B5EF4-FFF2-40B4-BE49-F238E27FC236}">
                <a16:creationId xmlns:a16="http://schemas.microsoft.com/office/drawing/2014/main" xmlns="" id="{0974BD9C-52FE-46CD-A7C3-42C0CE63F757}"/>
              </a:ext>
            </a:extLst>
          </p:cNvPr>
          <p:cNvCxnSpPr>
            <a:cxnSpLocks/>
            <a:stCxn id="50" idx="3"/>
            <a:endCxn id="69" idx="1"/>
          </p:cNvCxnSpPr>
          <p:nvPr/>
        </p:nvCxnSpPr>
        <p:spPr>
          <a:xfrm flipV="1">
            <a:off x="5254017" y="3233805"/>
            <a:ext cx="1814253" cy="477571"/>
          </a:xfrm>
          <a:prstGeom prst="bentConnector3">
            <a:avLst>
              <a:gd name="adj1" fmla="val 50000"/>
            </a:avLst>
          </a:prstGeom>
          <a:ln w="19050">
            <a:headEnd w="lg" len="lg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69" name="Table 68">
            <a:extLst>
              <a:ext uri="{FF2B5EF4-FFF2-40B4-BE49-F238E27FC236}">
                <a16:creationId xmlns:a16="http://schemas.microsoft.com/office/drawing/2014/main" xmlns="" id="{48FA53F1-C1CE-44C0-AAF0-F95C2F70511E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068270" y="3048385"/>
          <a:ext cx="1512168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12168">
                  <a:extLst>
                    <a:ext uri="{9D8B030D-6E8A-4147-A177-3AD203B41FA5}">
                      <a16:colId xmlns:a16="http://schemas.microsoft.com/office/drawing/2014/main" xmlns="" val="17978903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Study ID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03350716"/>
                  </a:ext>
                </a:extLst>
              </a:tr>
            </a:tbl>
          </a:graphicData>
        </a:graphic>
      </p:graphicFrame>
      <p:cxnSp>
        <p:nvCxnSpPr>
          <p:cNvPr id="87" name="Connector: Elbow 86">
            <a:extLst>
              <a:ext uri="{FF2B5EF4-FFF2-40B4-BE49-F238E27FC236}">
                <a16:creationId xmlns:a16="http://schemas.microsoft.com/office/drawing/2014/main" xmlns="" id="{0C083F5D-9498-49FC-8D09-AA5A464B2ED4}"/>
              </a:ext>
            </a:extLst>
          </p:cNvPr>
          <p:cNvCxnSpPr>
            <a:cxnSpLocks/>
            <a:stCxn id="50" idx="1"/>
            <a:endCxn id="93" idx="3"/>
          </p:cNvCxnSpPr>
          <p:nvPr/>
        </p:nvCxnSpPr>
        <p:spPr>
          <a:xfrm rot="10800000">
            <a:off x="2183571" y="3252128"/>
            <a:ext cx="1700063" cy="459248"/>
          </a:xfrm>
          <a:prstGeom prst="bentConnector3">
            <a:avLst>
              <a:gd name="adj1" fmla="val 50000"/>
            </a:avLst>
          </a:prstGeom>
          <a:ln w="19050">
            <a:headEnd w="lg" len="lg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93" name="Table 92">
            <a:extLst>
              <a:ext uri="{FF2B5EF4-FFF2-40B4-BE49-F238E27FC236}">
                <a16:creationId xmlns:a16="http://schemas.microsoft.com/office/drawing/2014/main" xmlns="" id="{6BE6D395-CC80-42BC-A099-D482BCE697B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70607" y="3066708"/>
          <a:ext cx="1512963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12963">
                  <a:extLst>
                    <a:ext uri="{9D8B030D-6E8A-4147-A177-3AD203B41FA5}">
                      <a16:colId xmlns:a16="http://schemas.microsoft.com/office/drawing/2014/main" xmlns="" val="17978903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Study ID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03350716"/>
                  </a:ext>
                </a:extLst>
              </a:tr>
            </a:tbl>
          </a:graphicData>
        </a:graphic>
      </p:graphicFrame>
      <p:cxnSp>
        <p:nvCxnSpPr>
          <p:cNvPr id="96" name="Connector: Elbow 95">
            <a:extLst>
              <a:ext uri="{FF2B5EF4-FFF2-40B4-BE49-F238E27FC236}">
                <a16:creationId xmlns:a16="http://schemas.microsoft.com/office/drawing/2014/main" xmlns="" id="{C01AD85F-586D-4257-B007-F49A1D159F8B}"/>
              </a:ext>
            </a:extLst>
          </p:cNvPr>
          <p:cNvCxnSpPr>
            <a:cxnSpLocks/>
            <a:stCxn id="3" idx="2"/>
            <a:endCxn id="161" idx="0"/>
          </p:cNvCxnSpPr>
          <p:nvPr/>
        </p:nvCxnSpPr>
        <p:spPr>
          <a:xfrm rot="5400000">
            <a:off x="1277003" y="2233592"/>
            <a:ext cx="300175" cy="1"/>
          </a:xfrm>
          <a:prstGeom prst="bentConnector3">
            <a:avLst>
              <a:gd name="adj1" fmla="val 50000"/>
            </a:avLst>
          </a:prstGeom>
          <a:ln w="19050">
            <a:prstDash val="dash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6" name="Connector: Elbow 105">
            <a:extLst>
              <a:ext uri="{FF2B5EF4-FFF2-40B4-BE49-F238E27FC236}">
                <a16:creationId xmlns:a16="http://schemas.microsoft.com/office/drawing/2014/main" xmlns="" id="{74784B48-04F0-4E50-A237-EEA9E116F9F7}"/>
              </a:ext>
            </a:extLst>
          </p:cNvPr>
          <p:cNvCxnSpPr>
            <a:cxnSpLocks/>
            <a:stCxn id="45" idx="2"/>
            <a:endCxn id="151" idx="0"/>
          </p:cNvCxnSpPr>
          <p:nvPr/>
        </p:nvCxnSpPr>
        <p:spPr>
          <a:xfrm rot="5400000">
            <a:off x="7697492" y="2209970"/>
            <a:ext cx="253724" cy="794"/>
          </a:xfrm>
          <a:prstGeom prst="bentConnector3">
            <a:avLst>
              <a:gd name="adj1" fmla="val 50000"/>
            </a:avLst>
          </a:prstGeom>
          <a:ln w="19050">
            <a:prstDash val="dash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19" name="Table 118">
            <a:extLst>
              <a:ext uri="{FF2B5EF4-FFF2-40B4-BE49-F238E27FC236}">
                <a16:creationId xmlns:a16="http://schemas.microsoft.com/office/drawing/2014/main" xmlns="" id="{802F9361-1969-42B9-928D-AB57B0FACE9D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935646" y="5288860"/>
          <a:ext cx="1512962" cy="741680"/>
        </p:xfrm>
        <a:graphic>
          <a:graphicData uri="http://schemas.openxmlformats.org/drawingml/2006/table">
            <a:tbl>
              <a:tblPr bandRow="1">
                <a:tableStyleId>{F5AB1C69-6EDB-4FF4-983F-18BD219EF322}</a:tableStyleId>
              </a:tblPr>
              <a:tblGrid>
                <a:gridCol w="1512962">
                  <a:extLst>
                    <a:ext uri="{9D8B030D-6E8A-4147-A177-3AD203B41FA5}">
                      <a16:colId xmlns:a16="http://schemas.microsoft.com/office/drawing/2014/main" xmlns="" val="17978903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Study ID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395750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Clinical data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50586636"/>
                  </a:ext>
                </a:extLst>
              </a:tr>
            </a:tbl>
          </a:graphicData>
        </a:graphic>
      </p:graphicFrame>
      <p:graphicFrame>
        <p:nvGraphicFramePr>
          <p:cNvPr id="122" name="Table 121">
            <a:extLst>
              <a:ext uri="{FF2B5EF4-FFF2-40B4-BE49-F238E27FC236}">
                <a16:creationId xmlns:a16="http://schemas.microsoft.com/office/drawing/2014/main" xmlns="" id="{58818BC5-4C46-490A-B8F8-31C442A6068B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737582" y="5288860"/>
          <a:ext cx="1512962" cy="741680"/>
        </p:xfrm>
        <a:graphic>
          <a:graphicData uri="http://schemas.openxmlformats.org/drawingml/2006/table">
            <a:tbl>
              <a:tblPr bandRow="1">
                <a:tableStyleId>{21E4AEA4-8DFA-4A89-87EB-49C32662AFE0}</a:tableStyleId>
              </a:tblPr>
              <a:tblGrid>
                <a:gridCol w="1512962">
                  <a:extLst>
                    <a:ext uri="{9D8B030D-6E8A-4147-A177-3AD203B41FA5}">
                      <a16:colId xmlns:a16="http://schemas.microsoft.com/office/drawing/2014/main" xmlns="" val="17978903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Study ID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395750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Clinical data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9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50586636"/>
                  </a:ext>
                </a:extLst>
              </a:tr>
            </a:tbl>
          </a:graphicData>
        </a:graphic>
      </p:graphicFrame>
      <p:cxnSp>
        <p:nvCxnSpPr>
          <p:cNvPr id="123" name="Connector: Elbow 122">
            <a:extLst>
              <a:ext uri="{FF2B5EF4-FFF2-40B4-BE49-F238E27FC236}">
                <a16:creationId xmlns:a16="http://schemas.microsoft.com/office/drawing/2014/main" xmlns="" id="{38CFA5EF-1A99-4AB0-81B1-BD561281936A}"/>
              </a:ext>
            </a:extLst>
          </p:cNvPr>
          <p:cNvCxnSpPr>
            <a:cxnSpLocks/>
            <a:stCxn id="93" idx="1"/>
            <a:endCxn id="119" idx="1"/>
          </p:cNvCxnSpPr>
          <p:nvPr/>
        </p:nvCxnSpPr>
        <p:spPr>
          <a:xfrm rot="10800000" flipH="1" flipV="1">
            <a:off x="670606" y="3252128"/>
            <a:ext cx="2265039" cy="2407572"/>
          </a:xfrm>
          <a:prstGeom prst="bentConnector3">
            <a:avLst>
              <a:gd name="adj1" fmla="val -10093"/>
            </a:avLst>
          </a:prstGeom>
          <a:ln w="19050">
            <a:headEnd w="lg" len="lg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6" name="Connector: Elbow 125">
            <a:extLst>
              <a:ext uri="{FF2B5EF4-FFF2-40B4-BE49-F238E27FC236}">
                <a16:creationId xmlns:a16="http://schemas.microsoft.com/office/drawing/2014/main" xmlns="" id="{11046922-D02C-4968-9600-EDE2F89EB3C0}"/>
              </a:ext>
            </a:extLst>
          </p:cNvPr>
          <p:cNvCxnSpPr>
            <a:cxnSpLocks/>
            <a:stCxn id="69" idx="3"/>
            <a:endCxn id="122" idx="3"/>
          </p:cNvCxnSpPr>
          <p:nvPr/>
        </p:nvCxnSpPr>
        <p:spPr>
          <a:xfrm flipH="1">
            <a:off x="6250544" y="3233805"/>
            <a:ext cx="2329894" cy="2425895"/>
          </a:xfrm>
          <a:prstGeom prst="bentConnector3">
            <a:avLst>
              <a:gd name="adj1" fmla="val -13847"/>
            </a:avLst>
          </a:prstGeom>
          <a:ln w="19050">
            <a:headEnd w="lg" len="lg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51" name="Table 150">
            <a:extLst>
              <a:ext uri="{FF2B5EF4-FFF2-40B4-BE49-F238E27FC236}">
                <a16:creationId xmlns:a16="http://schemas.microsoft.com/office/drawing/2014/main" xmlns="" id="{ECB5F559-A2A5-4400-86D3-B86CE37F458D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067476" y="2337229"/>
          <a:ext cx="1512962" cy="370840"/>
        </p:xfrm>
        <a:graphic>
          <a:graphicData uri="http://schemas.openxmlformats.org/drawingml/2006/table">
            <a:tbl>
              <a:tblPr bandRow="1">
                <a:tableStyleId>{21E4AEA4-8DFA-4A89-87EB-49C32662AFE0}</a:tableStyleId>
              </a:tblPr>
              <a:tblGrid>
                <a:gridCol w="1512962">
                  <a:extLst>
                    <a:ext uri="{9D8B030D-6E8A-4147-A177-3AD203B41FA5}">
                      <a16:colId xmlns:a16="http://schemas.microsoft.com/office/drawing/2014/main" xmlns="" val="17978903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Clinical data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9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50586636"/>
                  </a:ext>
                </a:extLst>
              </a:tr>
            </a:tbl>
          </a:graphicData>
        </a:graphic>
      </p:graphicFrame>
      <p:cxnSp>
        <p:nvCxnSpPr>
          <p:cNvPr id="154" name="Connector: Elbow 153">
            <a:extLst>
              <a:ext uri="{FF2B5EF4-FFF2-40B4-BE49-F238E27FC236}">
                <a16:creationId xmlns:a16="http://schemas.microsoft.com/office/drawing/2014/main" xmlns="" id="{9D3478FD-2C1C-4232-B4B1-FA5C793F6390}"/>
              </a:ext>
            </a:extLst>
          </p:cNvPr>
          <p:cNvCxnSpPr>
            <a:cxnSpLocks/>
            <a:stCxn id="151" idx="3"/>
            <a:endCxn id="122" idx="3"/>
          </p:cNvCxnSpPr>
          <p:nvPr/>
        </p:nvCxnSpPr>
        <p:spPr>
          <a:xfrm flipH="1">
            <a:off x="6250544" y="2522649"/>
            <a:ext cx="2329894" cy="3137051"/>
          </a:xfrm>
          <a:prstGeom prst="bentConnector3">
            <a:avLst>
              <a:gd name="adj1" fmla="val -13861"/>
            </a:avLst>
          </a:prstGeom>
          <a:ln w="19050">
            <a:headEnd w="lg" len="lg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8" name="Connector: Elbow 157">
            <a:extLst>
              <a:ext uri="{FF2B5EF4-FFF2-40B4-BE49-F238E27FC236}">
                <a16:creationId xmlns:a16="http://schemas.microsoft.com/office/drawing/2014/main" xmlns="" id="{F798CBA8-7CD1-4F65-9E4D-76A297618B4F}"/>
              </a:ext>
            </a:extLst>
          </p:cNvPr>
          <p:cNvCxnSpPr>
            <a:cxnSpLocks/>
            <a:stCxn id="161" idx="1"/>
            <a:endCxn id="119" idx="1"/>
          </p:cNvCxnSpPr>
          <p:nvPr/>
        </p:nvCxnSpPr>
        <p:spPr>
          <a:xfrm rot="10800000" flipH="1" flipV="1">
            <a:off x="670608" y="2569100"/>
            <a:ext cx="2265038" cy="3090600"/>
          </a:xfrm>
          <a:prstGeom prst="bentConnector3">
            <a:avLst>
              <a:gd name="adj1" fmla="val -10093"/>
            </a:avLst>
          </a:prstGeom>
          <a:ln w="19050">
            <a:headEnd w="lg" len="lg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61" name="Table 160">
            <a:extLst>
              <a:ext uri="{FF2B5EF4-FFF2-40B4-BE49-F238E27FC236}">
                <a16:creationId xmlns:a16="http://schemas.microsoft.com/office/drawing/2014/main" xmlns="" id="{AB99C22F-73ED-4CC3-BA45-057AFB2B5C4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70608" y="2383680"/>
          <a:ext cx="1512962" cy="370840"/>
        </p:xfrm>
        <a:graphic>
          <a:graphicData uri="http://schemas.openxmlformats.org/drawingml/2006/table">
            <a:tbl>
              <a:tblPr bandRow="1">
                <a:tableStyleId>{F5AB1C69-6EDB-4FF4-983F-18BD219EF322}</a:tableStyleId>
              </a:tblPr>
              <a:tblGrid>
                <a:gridCol w="1512962">
                  <a:extLst>
                    <a:ext uri="{9D8B030D-6E8A-4147-A177-3AD203B41FA5}">
                      <a16:colId xmlns:a16="http://schemas.microsoft.com/office/drawing/2014/main" xmlns="" val="17978903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Clinical data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50586636"/>
                  </a:ext>
                </a:extLst>
              </a:tr>
            </a:tbl>
          </a:graphicData>
        </a:graphic>
      </p:graphicFrame>
      <p:cxnSp>
        <p:nvCxnSpPr>
          <p:cNvPr id="184" name="Straight Connector 183">
            <a:extLst>
              <a:ext uri="{FF2B5EF4-FFF2-40B4-BE49-F238E27FC236}">
                <a16:creationId xmlns:a16="http://schemas.microsoft.com/office/drawing/2014/main" xmlns="" id="{786B4ACB-3591-4E74-9662-57C388A481D0}"/>
              </a:ext>
            </a:extLst>
          </p:cNvPr>
          <p:cNvCxnSpPr/>
          <p:nvPr/>
        </p:nvCxnSpPr>
        <p:spPr>
          <a:xfrm>
            <a:off x="4448608" y="2420888"/>
            <a:ext cx="384066" cy="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7" name="Connector: Elbow 186">
            <a:extLst>
              <a:ext uri="{FF2B5EF4-FFF2-40B4-BE49-F238E27FC236}">
                <a16:creationId xmlns:a16="http://schemas.microsoft.com/office/drawing/2014/main" xmlns="" id="{E7D64FAB-BC65-4CDE-B265-66980505C6E0}"/>
              </a:ext>
            </a:extLst>
          </p:cNvPr>
          <p:cNvCxnSpPr>
            <a:cxnSpLocks/>
            <a:stCxn id="151" idx="2"/>
            <a:endCxn id="69" idx="0"/>
          </p:cNvCxnSpPr>
          <p:nvPr/>
        </p:nvCxnSpPr>
        <p:spPr>
          <a:xfrm rot="16200000" flipH="1">
            <a:off x="7653997" y="2878028"/>
            <a:ext cx="340316" cy="397"/>
          </a:xfrm>
          <a:prstGeom prst="bentConnector3">
            <a:avLst>
              <a:gd name="adj1" fmla="val 50000"/>
            </a:avLst>
          </a:prstGeom>
          <a:ln w="19050">
            <a:prstDash val="dash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2" name="Connector: Elbow 191">
            <a:extLst>
              <a:ext uri="{FF2B5EF4-FFF2-40B4-BE49-F238E27FC236}">
                <a16:creationId xmlns:a16="http://schemas.microsoft.com/office/drawing/2014/main" xmlns="" id="{1D6E7AE8-5705-4649-9A7B-13CF161F0060}"/>
              </a:ext>
            </a:extLst>
          </p:cNvPr>
          <p:cNvCxnSpPr>
            <a:cxnSpLocks/>
            <a:stCxn id="161" idx="2"/>
            <a:endCxn id="93" idx="0"/>
          </p:cNvCxnSpPr>
          <p:nvPr/>
        </p:nvCxnSpPr>
        <p:spPr>
          <a:xfrm rot="5400000">
            <a:off x="1270995" y="2910614"/>
            <a:ext cx="312188" cy="1"/>
          </a:xfrm>
          <a:prstGeom prst="bentConnector3">
            <a:avLst>
              <a:gd name="adj1" fmla="val 50000"/>
            </a:avLst>
          </a:prstGeom>
          <a:ln w="19050">
            <a:prstDash val="dash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794879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00EAAA4-6AF3-4552-960A-EF0027C1A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Approvals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1C5D31B-DEA5-44AA-9CF1-F6A6470C2A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AU" b="1" i="1" dirty="0"/>
              <a:t>At least:</a:t>
            </a:r>
          </a:p>
          <a:p>
            <a:r>
              <a:rPr lang="en-AU" dirty="0"/>
              <a:t>Data providers</a:t>
            </a:r>
          </a:p>
          <a:p>
            <a:pPr lvl="1"/>
            <a:r>
              <a:rPr lang="en-AU" dirty="0"/>
              <a:t>Caldicott guardian/committee/data release office</a:t>
            </a:r>
          </a:p>
          <a:p>
            <a:pPr lvl="2"/>
            <a:r>
              <a:rPr lang="en-AU" dirty="0"/>
              <a:t>IGARD (NHS Digital)</a:t>
            </a:r>
          </a:p>
          <a:p>
            <a:pPr lvl="1"/>
            <a:r>
              <a:rPr lang="en-AU" dirty="0"/>
              <a:t>Data processing team</a:t>
            </a:r>
          </a:p>
          <a:p>
            <a:pPr lvl="1"/>
            <a:r>
              <a:rPr lang="en-AU" dirty="0"/>
              <a:t>+/- data </a:t>
            </a:r>
            <a:r>
              <a:rPr lang="en-AU" dirty="0" err="1"/>
              <a:t>rel</a:t>
            </a:r>
            <a:endParaRPr lang="en-AU" dirty="0"/>
          </a:p>
          <a:p>
            <a:r>
              <a:rPr lang="en-AU" dirty="0"/>
              <a:t>Data linkers (if separate from providers)</a:t>
            </a:r>
          </a:p>
          <a:p>
            <a:pPr marL="0" indent="0">
              <a:buNone/>
            </a:pPr>
            <a:r>
              <a:rPr lang="en-AU" b="1" i="1" dirty="0"/>
              <a:t>+/- :</a:t>
            </a:r>
          </a:p>
          <a:p>
            <a:r>
              <a:rPr lang="en-AU" dirty="0"/>
              <a:t>Ethics committees (may be different requirements for different data sources)</a:t>
            </a:r>
          </a:p>
          <a:p>
            <a:r>
              <a:rPr lang="en-AU" dirty="0"/>
              <a:t>Confidentiality Advisory Group (CAG; health data without consent… soon to be education data too)</a:t>
            </a:r>
          </a:p>
          <a:p>
            <a:r>
              <a:rPr lang="en-AU" dirty="0"/>
              <a:t>Data protection officers</a:t>
            </a:r>
          </a:p>
          <a:p>
            <a:r>
              <a:rPr lang="en-AU" dirty="0"/>
              <a:t>Etc.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D782793-9DE6-428B-A160-D59954B70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26ADF-3F51-4730-927B-F55CED4D0D9D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35220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EB16E45-3104-4E31-ACB7-49475DB01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Timescales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257A7BF-1625-43EA-A2DF-BCE9B6088C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AU" dirty="0"/>
              <a:t>Anywhere from </a:t>
            </a:r>
            <a:r>
              <a:rPr lang="en-AU" b="1" dirty="0"/>
              <a:t>3 months</a:t>
            </a:r>
            <a:r>
              <a:rPr lang="en-AU" dirty="0"/>
              <a:t> (simple project using already-linked data) to </a:t>
            </a:r>
            <a:r>
              <a:rPr lang="en-AU" b="1" dirty="0"/>
              <a:t>6 years</a:t>
            </a:r>
            <a:r>
              <a:rPr lang="en-AU" dirty="0"/>
              <a:t> (multiple stakeholders, new linkages, bureaucratic hiccups)</a:t>
            </a:r>
          </a:p>
          <a:p>
            <a:r>
              <a:rPr lang="en-AU" dirty="0"/>
              <a:t>Common causes of delay include changes to</a:t>
            </a:r>
          </a:p>
          <a:p>
            <a:pPr lvl="1"/>
            <a:r>
              <a:rPr lang="en-AU" dirty="0"/>
              <a:t>administrative processes</a:t>
            </a:r>
          </a:p>
          <a:p>
            <a:pPr lvl="1"/>
            <a:r>
              <a:rPr lang="en-AU" dirty="0"/>
              <a:t>administrative personnel</a:t>
            </a:r>
          </a:p>
          <a:p>
            <a:pPr lvl="1"/>
            <a:r>
              <a:rPr lang="en-AU" dirty="0"/>
              <a:t>data security requirements</a:t>
            </a:r>
          </a:p>
          <a:p>
            <a:pPr lvl="1"/>
            <a:r>
              <a:rPr lang="en-AU" dirty="0"/>
              <a:t>legislation</a:t>
            </a:r>
          </a:p>
          <a:p>
            <a:pPr lvl="1"/>
            <a:r>
              <a:rPr lang="en-AU" dirty="0"/>
              <a:t>agreements between data providers</a:t>
            </a:r>
          </a:p>
          <a:p>
            <a:pPr lvl="1"/>
            <a:r>
              <a:rPr lang="en-AU" dirty="0"/>
              <a:t>scope of data request</a:t>
            </a:r>
          </a:p>
          <a:p>
            <a:pPr lvl="1"/>
            <a:r>
              <a:rPr lang="en-AU" dirty="0"/>
              <a:t>expiration of existing approvals and certifications before others are in place/data can be provided!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534BA2F-3D2D-4451-9B04-81040BB70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26ADF-3F51-4730-927B-F55CED4D0D9D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46523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DC6879-7D6B-41E3-A002-2E06D9AD9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Costs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C3B832E-08DD-409B-9ACE-6D2B23D96B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Anywhere from </a:t>
            </a:r>
            <a:r>
              <a:rPr lang="en-AU" b="1" dirty="0"/>
              <a:t>nil </a:t>
            </a:r>
            <a:r>
              <a:rPr lang="en-AU" dirty="0"/>
              <a:t>to </a:t>
            </a:r>
            <a:r>
              <a:rPr lang="en-GB" b="1" dirty="0"/>
              <a:t>£200,000</a:t>
            </a:r>
            <a:r>
              <a:rPr lang="en-GB" dirty="0"/>
              <a:t> </a:t>
            </a:r>
            <a:r>
              <a:rPr lang="en-GB" i="1" dirty="0"/>
              <a:t>per annum</a:t>
            </a:r>
            <a:endParaRPr lang="en-GB" dirty="0"/>
          </a:p>
          <a:p>
            <a:r>
              <a:rPr lang="en-GB" dirty="0"/>
              <a:t>Generally increase with size of data requested and complexity of processing (including linkage) required</a:t>
            </a:r>
          </a:p>
          <a:p>
            <a:r>
              <a:rPr lang="en-GB" dirty="0"/>
              <a:t>Generally higher for ad hoc linkage</a:t>
            </a:r>
          </a:p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8909844-E807-403A-8D91-455A64441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26ADF-3F51-4730-927B-F55CED4D0D9D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20912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AE1D315-BB77-49E0-B850-48097E425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1268760"/>
            <a:ext cx="7772400" cy="1362075"/>
          </a:xfrm>
        </p:spPr>
        <p:txBody>
          <a:bodyPr>
            <a:normAutofit/>
          </a:bodyPr>
          <a:lstStyle/>
          <a:p>
            <a:r>
              <a:rPr lang="en-AU" dirty="0"/>
              <a:t>Methodological challenges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A516BDE-F16D-4D1E-AF0A-35C65457C3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5576" y="-231427"/>
            <a:ext cx="7772400" cy="1500187"/>
          </a:xfrm>
        </p:spPr>
        <p:txBody>
          <a:bodyPr/>
          <a:lstStyle/>
          <a:p>
            <a:r>
              <a:rPr lang="en-AU" dirty="0"/>
              <a:t>Part 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ED0868B-A2A3-41D9-82C0-5E96480E3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26ADF-3F51-4730-927B-F55CED4D0D9D}" type="slidenum">
              <a:rPr lang="en-GB" smtClean="0"/>
              <a:t>15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618CBDF-701C-4391-BB1C-2224D5DA2092}"/>
              </a:ext>
            </a:extLst>
          </p:cNvPr>
          <p:cNvSpPr txBox="1"/>
          <p:nvPr/>
        </p:nvSpPr>
        <p:spPr>
          <a:xfrm>
            <a:off x="1331640" y="2616112"/>
            <a:ext cx="748883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514350">
              <a:buFont typeface="+mj-lt"/>
              <a:buAutoNum type="arabicPeriod"/>
            </a:pPr>
            <a:r>
              <a:rPr lang="en-AU" sz="3600" dirty="0"/>
              <a:t>Administrative data</a:t>
            </a:r>
          </a:p>
          <a:p>
            <a:pPr marL="1428750" lvl="2" indent="-571500">
              <a:buFont typeface="Arial" panose="020B0604020202020204" pitchFamily="34" charset="0"/>
              <a:buChar char="•"/>
            </a:pPr>
            <a:r>
              <a:rPr lang="en-AU" sz="3600" dirty="0"/>
              <a:t>Data quality</a:t>
            </a:r>
          </a:p>
          <a:p>
            <a:pPr marL="1428750" lvl="2" indent="-571500">
              <a:buFont typeface="Arial" panose="020B0604020202020204" pitchFamily="34" charset="0"/>
              <a:buChar char="•"/>
            </a:pPr>
            <a:r>
              <a:rPr lang="en-AU" sz="3600" dirty="0"/>
              <a:t>Population coverage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AU" sz="3600" dirty="0"/>
              <a:t>Linkage error</a:t>
            </a:r>
          </a:p>
          <a:p>
            <a:pPr marL="1428750" lvl="2" indent="-571500">
              <a:buFont typeface="Arial" panose="020B0604020202020204" pitchFamily="34" charset="0"/>
              <a:buChar char="•"/>
            </a:pPr>
            <a:r>
              <a:rPr lang="en-AU" sz="3600" dirty="0"/>
              <a:t>Understand it</a:t>
            </a:r>
          </a:p>
          <a:p>
            <a:pPr marL="1428750" lvl="2" indent="-571500">
              <a:buFont typeface="Arial" panose="020B0604020202020204" pitchFamily="34" charset="0"/>
              <a:buChar char="•"/>
            </a:pPr>
            <a:r>
              <a:rPr lang="en-AU" sz="3600" dirty="0"/>
              <a:t>Assess it</a:t>
            </a:r>
          </a:p>
          <a:p>
            <a:pPr marL="1428750" lvl="2" indent="-571500">
              <a:buFont typeface="Arial" panose="020B0604020202020204" pitchFamily="34" charset="0"/>
              <a:buChar char="•"/>
            </a:pPr>
            <a:r>
              <a:rPr lang="en-AU" sz="3600" dirty="0"/>
              <a:t>Address it</a:t>
            </a:r>
          </a:p>
        </p:txBody>
      </p:sp>
    </p:spTree>
    <p:extLst>
      <p:ext uri="{BB962C8B-B14F-4D97-AF65-F5344CB8AC3E}">
        <p14:creationId xmlns:p14="http://schemas.microsoft.com/office/powerpoint/2010/main" val="2311548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000" kern="1200" baseline="0">
                <a:solidFill>
                  <a:schemeClr val="accent2"/>
                </a:solidFill>
                <a:latin typeface="Century Gothic"/>
                <a:ea typeface="+mj-ea"/>
                <a:cs typeface="+mj-cs"/>
              </a:defRPr>
            </a:lvl1pPr>
          </a:lstStyle>
          <a:p>
            <a:pPr algn="ctr"/>
            <a:r>
              <a:rPr lang="en-GB" sz="4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is administrative data?</a:t>
            </a:r>
            <a:endParaRPr lang="en-GB" sz="4800" dirty="0">
              <a:solidFill>
                <a:schemeClr val="tx1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7524" y="1340768"/>
            <a:ext cx="856895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latin typeface="+mn-lt"/>
              </a:rPr>
              <a:t>Routinely-collected data, electronic records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200" dirty="0">
              <a:latin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latin typeface="+mn-lt"/>
              </a:rPr>
              <a:t>Information collected for specific purposes, e.g. </a:t>
            </a:r>
          </a:p>
          <a:p>
            <a:pPr marL="914400" lvl="1" indent="-457200">
              <a:buFont typeface="Calibri" panose="020F0502020204030204" pitchFamily="34" charset="0"/>
              <a:buChar char="—"/>
            </a:pPr>
            <a:r>
              <a:rPr lang="en-GB" sz="2800" dirty="0">
                <a:latin typeface="+mn-lt"/>
              </a:rPr>
              <a:t>financial management (hospital admissions)</a:t>
            </a:r>
          </a:p>
          <a:p>
            <a:pPr marL="914400" lvl="1" indent="-457200">
              <a:buFont typeface="Calibri" panose="020F0502020204030204" pitchFamily="34" charset="0"/>
              <a:buChar char="—"/>
            </a:pPr>
            <a:r>
              <a:rPr lang="en-GB" sz="2800" dirty="0">
                <a:latin typeface="+mn-lt"/>
              </a:rPr>
              <a:t>clinical management or audit</a:t>
            </a:r>
          </a:p>
          <a:p>
            <a:pPr marL="914400" lvl="1" indent="-457200">
              <a:buFont typeface="Calibri" panose="020F0502020204030204" pitchFamily="34" charset="0"/>
              <a:buChar char="—"/>
            </a:pPr>
            <a:r>
              <a:rPr lang="en-GB" sz="2800" dirty="0">
                <a:latin typeface="+mn-lt"/>
              </a:rPr>
              <a:t>registration (births and deaths)</a:t>
            </a:r>
          </a:p>
          <a:p>
            <a:pPr marL="914400" lvl="1" indent="-457200">
              <a:buFont typeface="Calibri" panose="020F0502020204030204" pitchFamily="34" charset="0"/>
              <a:buChar char="—"/>
            </a:pPr>
            <a:r>
              <a:rPr lang="en-GB" sz="2800" dirty="0">
                <a:latin typeface="+mn-lt"/>
              </a:rPr>
              <a:t>service evaluation and delivery</a:t>
            </a:r>
          </a:p>
          <a:p>
            <a:pPr marL="914400" lvl="1" indent="-457200">
              <a:buFont typeface="Calibri" panose="020F0502020204030204" pitchFamily="34" charset="0"/>
              <a:buChar char="—"/>
            </a:pPr>
            <a:r>
              <a:rPr lang="en-GB" sz="2800" dirty="0">
                <a:latin typeface="+mn-lt"/>
              </a:rPr>
              <a:t>government departments…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latin typeface="+mn-lt"/>
              </a:rPr>
              <a:t>Primary purpose is </a:t>
            </a:r>
            <a:r>
              <a:rPr lang="en-GB" sz="3200" dirty="0">
                <a:solidFill>
                  <a:srgbClr val="7030A0"/>
                </a:solidFill>
                <a:latin typeface="+mn-lt"/>
              </a:rPr>
              <a:t>not research </a:t>
            </a:r>
            <a:r>
              <a:rPr lang="en-GB" sz="3200" dirty="0">
                <a:latin typeface="+mn-lt"/>
              </a:rPr>
              <a:t>(or linkage) </a:t>
            </a:r>
          </a:p>
        </p:txBody>
      </p:sp>
    </p:spTree>
    <p:extLst>
      <p:ext uri="{BB962C8B-B14F-4D97-AF65-F5344CB8AC3E}">
        <p14:creationId xmlns:p14="http://schemas.microsoft.com/office/powerpoint/2010/main" val="1800002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Questions to consider when using secondary/administrative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/>
              <a:t>Why were the data collected?</a:t>
            </a:r>
          </a:p>
          <a:p>
            <a:pPr lvl="1"/>
            <a:r>
              <a:rPr lang="en-GB" dirty="0"/>
              <a:t>Which data had to be collected for this purpose?</a:t>
            </a:r>
          </a:p>
          <a:p>
            <a:pPr lvl="1"/>
            <a:r>
              <a:rPr lang="en-GB" dirty="0"/>
              <a:t>Which data were collected but not required? (may be poorer quality)</a:t>
            </a:r>
          </a:p>
          <a:p>
            <a:pPr lvl="1"/>
            <a:r>
              <a:rPr lang="en-GB" dirty="0"/>
              <a:t>Which relevant data were </a:t>
            </a:r>
            <a:r>
              <a:rPr lang="en-GB" i="1" dirty="0"/>
              <a:t>not </a:t>
            </a:r>
            <a:r>
              <a:rPr lang="en-GB" dirty="0"/>
              <a:t>collected?</a:t>
            </a:r>
          </a:p>
          <a:p>
            <a:r>
              <a:rPr lang="en-GB" dirty="0"/>
              <a:t>What unit were the data recorded in?</a:t>
            </a:r>
          </a:p>
          <a:p>
            <a:pPr lvl="1"/>
            <a:r>
              <a:rPr lang="en-GB" dirty="0"/>
              <a:t>People? Events? Claims?</a:t>
            </a:r>
          </a:p>
          <a:p>
            <a:pPr lvl="1"/>
            <a:r>
              <a:rPr lang="en-GB" dirty="0"/>
              <a:t>If not your intended unit of analysis, how was the dataset ‘internally linked’?</a:t>
            </a:r>
          </a:p>
          <a:p>
            <a:r>
              <a:rPr lang="en-GB" dirty="0"/>
              <a:t>How are the data recorded?</a:t>
            </a:r>
          </a:p>
          <a:p>
            <a:pPr lvl="1"/>
            <a:r>
              <a:rPr lang="en-GB" dirty="0"/>
              <a:t>Text fields vs drop down boxes?</a:t>
            </a:r>
          </a:p>
          <a:p>
            <a:pPr lvl="1"/>
            <a:r>
              <a:rPr lang="en-GB" dirty="0"/>
              <a:t>Any validation or quality assurance?</a:t>
            </a:r>
          </a:p>
          <a:p>
            <a:pPr lvl="1"/>
            <a:r>
              <a:rPr lang="en-GB" dirty="0"/>
              <a:t>Has recording changed over time?</a:t>
            </a:r>
          </a:p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26ADF-3F51-4730-927B-F55CED4D0D9D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42593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Questions (cont’d)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/>
              <a:t>Are there differences in recording practices or quality across contributors to a dataset?</a:t>
            </a:r>
          </a:p>
          <a:p>
            <a:pPr lvl="1"/>
            <a:r>
              <a:rPr lang="en-GB" dirty="0"/>
              <a:t>Between hospitals/general practices/service providers, etc.</a:t>
            </a:r>
          </a:p>
          <a:p>
            <a:r>
              <a:rPr lang="en-GB" dirty="0"/>
              <a:t>What triggers data to be recorded?</a:t>
            </a:r>
          </a:p>
          <a:p>
            <a:pPr lvl="1"/>
            <a:r>
              <a:rPr lang="en-GB" dirty="0"/>
              <a:t>Is recording related to your variables of interest? e.g. ↑ measurement of weight in people with weight problems or diabetes</a:t>
            </a:r>
          </a:p>
          <a:p>
            <a:r>
              <a:rPr lang="en-GB" dirty="0"/>
              <a:t>What is the coverage of the dataset in terms of the target population for your analysis?</a:t>
            </a:r>
          </a:p>
          <a:p>
            <a:pPr lvl="1"/>
            <a:r>
              <a:rPr lang="en-GB" dirty="0"/>
              <a:t>Has the coverage changed over time?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26ADF-3F51-4730-927B-F55CED4D0D9D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81784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A049C1C-45E1-435A-BF86-946D332447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Population coverage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B42B52F-E3AC-4A80-B6E4-AC1937968D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AU" dirty="0"/>
              <a:t>Most administrative data requires:</a:t>
            </a:r>
          </a:p>
          <a:p>
            <a:pPr lvl="1"/>
            <a:r>
              <a:rPr lang="en-AU" dirty="0"/>
              <a:t>Access to service, which can be limited by</a:t>
            </a:r>
          </a:p>
          <a:p>
            <a:pPr lvl="2"/>
            <a:r>
              <a:rPr lang="en-AU" dirty="0"/>
              <a:t>Geography</a:t>
            </a:r>
          </a:p>
          <a:p>
            <a:pPr lvl="2"/>
            <a:r>
              <a:rPr lang="en-AU" dirty="0"/>
              <a:t>Language</a:t>
            </a:r>
          </a:p>
          <a:p>
            <a:pPr lvl="2"/>
            <a:r>
              <a:rPr lang="en-AU" dirty="0"/>
              <a:t>Disability</a:t>
            </a:r>
          </a:p>
          <a:p>
            <a:pPr lvl="2"/>
            <a:r>
              <a:rPr lang="en-AU" dirty="0"/>
              <a:t>Lifestyle/work</a:t>
            </a:r>
          </a:p>
          <a:p>
            <a:pPr lvl="1"/>
            <a:r>
              <a:rPr lang="en-AU" dirty="0"/>
              <a:t>Utilisation of the service, which can be affected by</a:t>
            </a:r>
          </a:p>
          <a:p>
            <a:pPr lvl="2"/>
            <a:r>
              <a:rPr lang="en-AU" dirty="0"/>
              <a:t>Competing services</a:t>
            </a:r>
          </a:p>
          <a:p>
            <a:pPr lvl="2"/>
            <a:r>
              <a:rPr lang="en-AU" dirty="0"/>
              <a:t>Local variation in (perceived) quality of the service</a:t>
            </a:r>
          </a:p>
          <a:p>
            <a:pPr lvl="2"/>
            <a:r>
              <a:rPr lang="en-AU" dirty="0"/>
              <a:t>Cultural factors</a:t>
            </a:r>
          </a:p>
          <a:p>
            <a:endParaRPr lang="en-AU" dirty="0"/>
          </a:p>
          <a:p>
            <a:pPr lvl="2"/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AD1FFFB-D250-4196-986B-3E194CED4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26ADF-3F51-4730-927B-F55CED4D0D9D}" type="slidenum">
              <a:rPr lang="en-GB" smtClean="0"/>
              <a:t>19</a:t>
            </a:fld>
            <a:endParaRPr lang="en-GB"/>
          </a:p>
        </p:txBody>
      </p:sp>
      <p:pic>
        <p:nvPicPr>
          <p:cNvPr id="9" name="Picture 8" descr="A close up of a map&#10;&#10;Description generated with high confidence">
            <a:extLst>
              <a:ext uri="{FF2B5EF4-FFF2-40B4-BE49-F238E27FC236}">
                <a16:creationId xmlns:a16="http://schemas.microsoft.com/office/drawing/2014/main" xmlns="" id="{7FD648D1-ECEE-4DF3-87B4-604245FD79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6228184" y="2537291"/>
            <a:ext cx="2915816" cy="432070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38A6754-847A-4925-8790-576DBB5A7EA6}"/>
              </a:ext>
            </a:extLst>
          </p:cNvPr>
          <p:cNvSpPr txBox="1"/>
          <p:nvPr/>
        </p:nvSpPr>
        <p:spPr>
          <a:xfrm>
            <a:off x="6216307" y="2332112"/>
            <a:ext cx="293957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900" dirty="0">
                <a:hlinkClick r:id="rId3" tooltip="https://en.wikipedia.org/wiki/Proposed_second_Scottish_independence_referendum"/>
              </a:rPr>
              <a:t>This Photo</a:t>
            </a:r>
            <a:r>
              <a:rPr lang="en-AU" sz="900" dirty="0"/>
              <a:t> by Unknown Author is licensed under </a:t>
            </a:r>
            <a:r>
              <a:rPr lang="en-AU" sz="900" dirty="0">
                <a:hlinkClick r:id="rId4" tooltip="https://creativecommons.org/licenses/by-sa/3.0/"/>
              </a:rPr>
              <a:t>CC BY-SA</a:t>
            </a:r>
            <a:endParaRPr lang="en-AU" sz="900" dirty="0"/>
          </a:p>
        </p:txBody>
      </p:sp>
    </p:spTree>
    <p:extLst>
      <p:ext uri="{BB962C8B-B14F-4D97-AF65-F5344CB8AC3E}">
        <p14:creationId xmlns:p14="http://schemas.microsoft.com/office/powerpoint/2010/main" val="3873703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E465462-4E1D-462F-BF63-1888D89EA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1544578"/>
            <a:ext cx="7772400" cy="1362075"/>
          </a:xfrm>
        </p:spPr>
        <p:txBody>
          <a:bodyPr/>
          <a:lstStyle/>
          <a:p>
            <a:r>
              <a:rPr lang="en-AU" dirty="0"/>
              <a:t>Practical aspects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428B454-853E-46BF-800D-404EBEF6CD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5576" y="44391"/>
            <a:ext cx="7772400" cy="1500187"/>
          </a:xfrm>
        </p:spPr>
        <p:txBody>
          <a:bodyPr/>
          <a:lstStyle/>
          <a:p>
            <a:r>
              <a:rPr lang="en-AU" dirty="0"/>
              <a:t>Part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F3B468B-C99B-46B0-A0E6-AF1763B3A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26ADF-3F51-4730-927B-F55CED4D0D9D}" type="slidenum">
              <a:rPr lang="en-GB" smtClean="0"/>
              <a:t>2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05A0172-26CD-465E-93D7-2EAAEC79DD6D}"/>
              </a:ext>
            </a:extLst>
          </p:cNvPr>
          <p:cNvSpPr txBox="1"/>
          <p:nvPr/>
        </p:nvSpPr>
        <p:spPr>
          <a:xfrm>
            <a:off x="1331640" y="2451100"/>
            <a:ext cx="748883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514350">
              <a:buFont typeface="+mj-lt"/>
              <a:buAutoNum type="arabicPeriod"/>
            </a:pPr>
            <a:r>
              <a:rPr lang="en-AU" sz="3600" dirty="0"/>
              <a:t>What is data linkage?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AU" sz="3600" dirty="0"/>
              <a:t>What can linked data be used for?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AU" sz="3600" dirty="0"/>
              <a:t>How are records linked?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AU" sz="3600" dirty="0"/>
              <a:t>How to access linked data?</a:t>
            </a:r>
          </a:p>
          <a:p>
            <a:pPr marL="342900" indent="-342900">
              <a:buFont typeface="+mj-lt"/>
              <a:buAutoNum type="arabicPeriod"/>
            </a:pPr>
            <a:endParaRPr lang="en-AU" sz="3600" dirty="0"/>
          </a:p>
        </p:txBody>
      </p:sp>
    </p:spTree>
    <p:extLst>
      <p:ext uri="{BB962C8B-B14F-4D97-AF65-F5344CB8AC3E}">
        <p14:creationId xmlns:p14="http://schemas.microsoft.com/office/powerpoint/2010/main" val="3059166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6F7E360-3CA5-4776-B90D-9064E3454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Population dynamics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29DC4A8-330D-4416-BD4E-BA86FA2301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508523"/>
          </a:xfrm>
        </p:spPr>
        <p:txBody>
          <a:bodyPr>
            <a:normAutofit fontScale="70000" lnSpcReduction="20000"/>
          </a:bodyPr>
          <a:lstStyle/>
          <a:p>
            <a:r>
              <a:rPr lang="en-AU" dirty="0"/>
              <a:t>Entry and exit from the coverage of an administrative data source is often not recorded</a:t>
            </a:r>
          </a:p>
          <a:p>
            <a:pPr lvl="1"/>
            <a:r>
              <a:rPr lang="en-AU" dirty="0"/>
              <a:t>Birth &amp; death</a:t>
            </a:r>
          </a:p>
          <a:p>
            <a:pPr lvl="1"/>
            <a:r>
              <a:rPr lang="en-AU" dirty="0"/>
              <a:t>Immigration &amp; emigration (interregional or international)</a:t>
            </a:r>
          </a:p>
          <a:p>
            <a:r>
              <a:rPr lang="en-AU" dirty="0"/>
              <a:t>Denominators (e.g. persons or person-time at risk) are therefore often unknown or approximate</a:t>
            </a:r>
          </a:p>
          <a:p>
            <a:pPr lvl="1"/>
            <a:r>
              <a:rPr lang="en-AU" dirty="0"/>
              <a:t>Special study designs may be required</a:t>
            </a:r>
            <a:br>
              <a:rPr lang="en-AU" dirty="0"/>
            </a:br>
            <a:r>
              <a:rPr lang="en-AU" dirty="0"/>
              <a:t>e.g. dynamic cohort designs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15E3057-2ABC-42A2-B4E3-1D48CF5E6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26ADF-3F51-4730-927B-F55CED4D0D9D}" type="slidenum">
              <a:rPr lang="en-GB" smtClean="0"/>
              <a:t>20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20761FE-23C3-4B0C-834D-AE651F72E1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brightnessContrast bright="4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3524250" y="4114800"/>
            <a:ext cx="5619750" cy="27432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CBB6748-1D97-4596-ABA5-E99085FF7D05}"/>
              </a:ext>
            </a:extLst>
          </p:cNvPr>
          <p:cNvSpPr txBox="1"/>
          <p:nvPr/>
        </p:nvSpPr>
        <p:spPr>
          <a:xfrm>
            <a:off x="3419872" y="3877892"/>
            <a:ext cx="56197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900" dirty="0">
                <a:hlinkClick r:id="rId4" tooltip="http://www.cam.ac.uk/research/features/psychotic-disorders-in-minority-groups-the-high-price-of-being-an-outsider"/>
              </a:rPr>
              <a:t>This Photo</a:t>
            </a:r>
            <a:r>
              <a:rPr lang="en-AU" sz="900" dirty="0"/>
              <a:t> by Unknown Author is licensed under </a:t>
            </a:r>
            <a:r>
              <a:rPr lang="en-AU" sz="900" dirty="0">
                <a:hlinkClick r:id="rId5" tooltip="https://creativecommons.org/licenses/by/4.0/"/>
              </a:rPr>
              <a:t>CC BY</a:t>
            </a:r>
            <a:endParaRPr lang="en-AU" sz="9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A598A61-716A-4030-8C06-7DFBB18093E6}"/>
              </a:ext>
            </a:extLst>
          </p:cNvPr>
          <p:cNvSpPr txBox="1"/>
          <p:nvPr/>
        </p:nvSpPr>
        <p:spPr>
          <a:xfrm>
            <a:off x="457200" y="3926161"/>
            <a:ext cx="306705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srgbClr val="385E9D"/>
              </a:buClr>
              <a:buFont typeface="Wingdings 3" panose="05040102010807070707" pitchFamily="18" charset="2"/>
              <a:buChar char="u"/>
            </a:pPr>
            <a:r>
              <a:rPr lang="en-AU" sz="2200" dirty="0">
                <a:solidFill>
                  <a:srgbClr val="081F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Some exposures and outcomes may not be observed</a:t>
            </a:r>
          </a:p>
          <a:p>
            <a:pPr marL="742950" lvl="1" indent="-285750">
              <a:spcBef>
                <a:spcPct val="20000"/>
              </a:spcBef>
              <a:buClr>
                <a:srgbClr val="385E9D"/>
              </a:buClr>
              <a:buFont typeface="Wingdings 3" panose="05040102010807070707" pitchFamily="18" charset="2"/>
              <a:buChar char=""/>
            </a:pPr>
            <a:r>
              <a:rPr lang="en-AU" sz="2000" dirty="0">
                <a:solidFill>
                  <a:srgbClr val="081F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Misclassification</a:t>
            </a:r>
          </a:p>
          <a:p>
            <a:pPr marL="742950" lvl="1" indent="-285750">
              <a:spcBef>
                <a:spcPct val="20000"/>
              </a:spcBef>
              <a:buClr>
                <a:srgbClr val="385E9D"/>
              </a:buClr>
              <a:buFont typeface="Wingdings 3" panose="05040102010807070707" pitchFamily="18" charset="2"/>
              <a:buChar char=""/>
            </a:pPr>
            <a:r>
              <a:rPr lang="en-AU" sz="2000" dirty="0">
                <a:solidFill>
                  <a:srgbClr val="081F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Measurement error</a:t>
            </a:r>
          </a:p>
        </p:txBody>
      </p:sp>
    </p:spTree>
    <p:extLst>
      <p:ext uri="{BB962C8B-B14F-4D97-AF65-F5344CB8AC3E}">
        <p14:creationId xmlns:p14="http://schemas.microsoft.com/office/powerpoint/2010/main" val="41893799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897E1A5-833E-4BEC-9FDB-646F606F9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Implications for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5D0A617-3F54-4DAF-AC37-4101A8A2E1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5915000" cy="503569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AU" sz="2000" dirty="0"/>
              <a:t>Most of these phenomena result in either</a:t>
            </a:r>
          </a:p>
          <a:p>
            <a:r>
              <a:rPr lang="en-AU" sz="2000" b="1" dirty="0"/>
              <a:t>Information bias</a:t>
            </a:r>
          </a:p>
          <a:p>
            <a:pPr lvl="1"/>
            <a:r>
              <a:rPr lang="en-AU" sz="1600" dirty="0"/>
              <a:t>Misclassification and measurement error</a:t>
            </a:r>
          </a:p>
          <a:p>
            <a:r>
              <a:rPr lang="en-AU" sz="2000" b="1" dirty="0"/>
              <a:t>Selection bias</a:t>
            </a:r>
          </a:p>
          <a:p>
            <a:pPr lvl="1"/>
            <a:r>
              <a:rPr lang="en-AU" sz="1600" dirty="0"/>
              <a:t>Bias arising from differences in the probability of inclusion in a dataset</a:t>
            </a:r>
          </a:p>
          <a:p>
            <a:r>
              <a:rPr lang="en-AU" sz="2000" dirty="0"/>
              <a:t>Epidemiological techniques available for addressing these</a:t>
            </a:r>
          </a:p>
          <a:p>
            <a:pPr lvl="1"/>
            <a:r>
              <a:rPr lang="en-AU" sz="1600" dirty="0"/>
              <a:t>Sensitivity analysis</a:t>
            </a:r>
          </a:p>
          <a:p>
            <a:pPr lvl="1"/>
            <a:r>
              <a:rPr lang="en-AU" sz="1600" dirty="0"/>
              <a:t>Quantitative bias analysis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AU" sz="2000" dirty="0"/>
              <a:t>Lash TL, Fox MP, </a:t>
            </a:r>
            <a:r>
              <a:rPr lang="en-AU" sz="2000" dirty="0" err="1"/>
              <a:t>MacLehose</a:t>
            </a:r>
            <a:r>
              <a:rPr lang="en-AU" sz="2000" dirty="0"/>
              <a:t> RF, et al. Good practices for quantitative bias analysis. </a:t>
            </a:r>
            <a:r>
              <a:rPr lang="en-AU" sz="2000" i="1" dirty="0" err="1"/>
              <a:t>Int</a:t>
            </a:r>
            <a:r>
              <a:rPr lang="en-AU" sz="2000" i="1" dirty="0"/>
              <a:t> J </a:t>
            </a:r>
            <a:r>
              <a:rPr lang="en-AU" sz="2000" i="1" dirty="0" err="1"/>
              <a:t>Epidemiol</a:t>
            </a:r>
            <a:r>
              <a:rPr lang="en-AU" sz="2000" dirty="0"/>
              <a:t> 2014 </a:t>
            </a:r>
            <a:r>
              <a:rPr lang="en-AU" sz="2000" dirty="0" err="1"/>
              <a:t>doi</a:t>
            </a:r>
            <a:r>
              <a:rPr lang="en-AU" sz="2000" dirty="0"/>
              <a:t>: 10.1093/</a:t>
            </a:r>
            <a:r>
              <a:rPr lang="en-AU" sz="2000" dirty="0" err="1"/>
              <a:t>ije</a:t>
            </a:r>
            <a:r>
              <a:rPr lang="en-AU" sz="2000" dirty="0"/>
              <a:t>/dyu149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AU" sz="2000" dirty="0"/>
              <a:t>Lash TL, Fox MP, Fink AK. Applying Quantitative Bias Analysis to Epidemiologic Data. New York: Springer 2009.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0DFAD09-D95D-4AB4-8CB1-EF136BE03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26ADF-3F51-4730-927B-F55CED4D0D9D}" type="slidenum">
              <a:rPr lang="en-GB" smtClean="0"/>
              <a:t>21</a:t>
            </a:fld>
            <a:endParaRPr lang="en-GB"/>
          </a:p>
        </p:txBody>
      </p:sp>
      <p:pic>
        <p:nvPicPr>
          <p:cNvPr id="1026" name="Picture 2" descr="Image result for lash applying quantitative bias analysis">
            <a:extLst>
              <a:ext uri="{FF2B5EF4-FFF2-40B4-BE49-F238E27FC236}">
                <a16:creationId xmlns:a16="http://schemas.microsoft.com/office/drawing/2014/main" xmlns="" id="{CEFA8C17-F3AF-4830-9CE1-9EABC97D64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297" y="1417638"/>
            <a:ext cx="2681461" cy="4398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63656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EC6B99-D267-4547-997A-224E3BBB5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Linkage error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0170BD2-C133-467D-9940-34DB3507B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26ADF-3F51-4730-927B-F55CED4D0D9D}" type="slidenum">
              <a:rPr lang="en-GB" smtClean="0"/>
              <a:t>22</a:t>
            </a:fld>
            <a:endParaRPr lang="en-GB"/>
          </a:p>
        </p:txBody>
      </p:sp>
      <p:pic>
        <p:nvPicPr>
          <p:cNvPr id="5" name="Content Placeholder 5" descr="A picture containing metalware, chain&#10;&#10;Description generated with very high confidence">
            <a:extLst>
              <a:ext uri="{FF2B5EF4-FFF2-40B4-BE49-F238E27FC236}">
                <a16:creationId xmlns:a16="http://schemas.microsoft.com/office/drawing/2014/main" xmlns="" id="{990B2559-E6C1-404B-9C6F-DC46E608B1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2843808" y="3417622"/>
            <a:ext cx="6300192" cy="344037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8DA69ED-C234-4B48-B39B-AB9E716057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340768"/>
            <a:ext cx="8229600" cy="2587425"/>
          </a:xfrm>
        </p:spPr>
        <p:txBody>
          <a:bodyPr>
            <a:normAutofit/>
          </a:bodyPr>
          <a:lstStyle/>
          <a:p>
            <a:r>
              <a:rPr lang="en-AU" sz="2400" b="1" dirty="0"/>
              <a:t>Missed links </a:t>
            </a:r>
            <a:r>
              <a:rPr lang="en-AU" sz="2400" dirty="0"/>
              <a:t>between records that belong to the same entity.</a:t>
            </a:r>
          </a:p>
          <a:p>
            <a:pPr marL="457200" lvl="1" indent="0">
              <a:buNone/>
            </a:pPr>
            <a:r>
              <a:rPr lang="en-AU" sz="2000" dirty="0"/>
              <a:t>Primarily caused by:</a:t>
            </a:r>
          </a:p>
          <a:p>
            <a:pPr lvl="1"/>
            <a:r>
              <a:rPr lang="en-AU" sz="2000" dirty="0"/>
              <a:t>Errors and missing data in matching variables</a:t>
            </a:r>
          </a:p>
          <a:p>
            <a:pPr lvl="1"/>
            <a:r>
              <a:rPr lang="en-AU" sz="2000" dirty="0"/>
              <a:t>Variation in the values of matching variables over time, e.g. changes of name or address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FD2603E-36D1-4BCE-8BDF-CFF6F4B2922B}"/>
              </a:ext>
            </a:extLst>
          </p:cNvPr>
          <p:cNvSpPr txBox="1"/>
          <p:nvPr/>
        </p:nvSpPr>
        <p:spPr>
          <a:xfrm>
            <a:off x="640640" y="6591564"/>
            <a:ext cx="55816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900" dirty="0">
                <a:hlinkClick r:id="rId3" tooltip="http://boagworld.com/usability/failure/"/>
              </a:rPr>
              <a:t>This Photo</a:t>
            </a:r>
            <a:r>
              <a:rPr lang="en-AU" sz="900" dirty="0"/>
              <a:t> by Unknown Author is licensed under </a:t>
            </a:r>
            <a:r>
              <a:rPr lang="en-AU" sz="900" dirty="0">
                <a:hlinkClick r:id="rId4" tooltip="https://creativecommons.org/licenses/by-sa/4.0/"/>
              </a:rPr>
              <a:t>CC BY-SA</a:t>
            </a:r>
            <a:endParaRPr lang="en-AU" sz="900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EF14FD2D-9D95-45EA-96E8-D5CC7AD62FC1}"/>
              </a:ext>
            </a:extLst>
          </p:cNvPr>
          <p:cNvSpPr txBox="1">
            <a:spLocks/>
          </p:cNvSpPr>
          <p:nvPr/>
        </p:nvSpPr>
        <p:spPr>
          <a:xfrm>
            <a:off x="323528" y="3573016"/>
            <a:ext cx="6120680" cy="2587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385E9D"/>
              </a:buClr>
              <a:buFont typeface="Wingdings 3" panose="05040102010807070707" pitchFamily="18" charset="2"/>
              <a:buChar char="u"/>
              <a:defRPr sz="3200" kern="1200">
                <a:solidFill>
                  <a:srgbClr val="081F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385E9D"/>
              </a:buClr>
              <a:buFont typeface="Wingdings 3" panose="05040102010807070707" pitchFamily="18" charset="2"/>
              <a:buChar char=""/>
              <a:defRPr sz="2800" kern="1200">
                <a:solidFill>
                  <a:srgbClr val="081F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385E9D"/>
              </a:buClr>
              <a:buFont typeface="Wingdings 3" panose="05040102010807070707" pitchFamily="18" charset="2"/>
              <a:buChar char="q"/>
              <a:defRPr sz="2400" kern="1200">
                <a:solidFill>
                  <a:srgbClr val="081F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385E9D"/>
              </a:buClr>
              <a:buFont typeface="Wingdings 3" panose="05040102010807070707" pitchFamily="18" charset="2"/>
              <a:buChar char="s"/>
              <a:defRPr sz="2000" kern="1200">
                <a:solidFill>
                  <a:srgbClr val="081F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385E9D"/>
              </a:buClr>
              <a:buFont typeface="Wingdings 3" panose="05040102010807070707" pitchFamily="18" charset="2"/>
              <a:buChar char="u"/>
              <a:defRPr sz="2000" kern="1200">
                <a:solidFill>
                  <a:srgbClr val="081F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2400" b="1" dirty="0"/>
              <a:t>False links </a:t>
            </a:r>
            <a:r>
              <a:rPr lang="en-AU" sz="2400" dirty="0"/>
              <a:t>between records that belong to different entities.</a:t>
            </a:r>
          </a:p>
          <a:p>
            <a:pPr marL="457200" lvl="1" indent="0">
              <a:buNone/>
            </a:pPr>
            <a:r>
              <a:rPr lang="en-AU" sz="2000" dirty="0"/>
              <a:t>Primarily caused by:</a:t>
            </a:r>
          </a:p>
          <a:p>
            <a:pPr lvl="1"/>
            <a:r>
              <a:rPr lang="en-AU" sz="2000" dirty="0"/>
              <a:t>Lack of discriminatory power (‘uniqueness’) of matching</a:t>
            </a:r>
            <a:br>
              <a:rPr lang="en-AU" sz="2000" dirty="0"/>
            </a:br>
            <a:r>
              <a:rPr lang="en-AU" sz="2000" dirty="0"/>
              <a:t>variables</a:t>
            </a:r>
            <a:br>
              <a:rPr lang="en-AU" sz="2000" dirty="0"/>
            </a:br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39172108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2610595-B858-465B-8C00-0B8B9DD62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Classification of links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3002CCA-3788-4543-B568-7EDEF23B7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26ADF-3F51-4730-927B-F55CED4D0D9D}" type="slidenum">
              <a:rPr lang="en-GB" smtClean="0"/>
              <a:t>23</a:t>
            </a:fld>
            <a:endParaRPr lang="en-GB"/>
          </a:p>
        </p:txBody>
      </p:sp>
      <p:graphicFrame>
        <p:nvGraphicFramePr>
          <p:cNvPr id="10" name="Group 64">
            <a:extLst>
              <a:ext uri="{FF2B5EF4-FFF2-40B4-BE49-F238E27FC236}">
                <a16:creationId xmlns:a16="http://schemas.microsoft.com/office/drawing/2014/main" xmlns="" id="{CDD2364E-A2B2-40EE-97C4-512FA665A2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5445562"/>
              </p:ext>
            </p:extLst>
          </p:nvPr>
        </p:nvGraphicFramePr>
        <p:xfrm>
          <a:off x="179388" y="1341438"/>
          <a:ext cx="8785225" cy="4158615"/>
        </p:xfrm>
        <a:graphic>
          <a:graphicData uri="http://schemas.openxmlformats.org/drawingml/2006/table">
            <a:tbl>
              <a:tblPr/>
              <a:tblGrid>
                <a:gridCol w="9525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9589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09634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24048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36550"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kumimoji="0" lang="en-GB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Match status</a:t>
                      </a:r>
                      <a:endParaRPr kumimoji="0" lang="en-GB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23975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Match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(pair from same subject)</a:t>
                      </a:r>
                      <a:endPara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Non-match</a:t>
                      </a: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(pair from different subjects)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3347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Link status</a:t>
                      </a:r>
                      <a:endParaRPr kumimoji="0" lang="en-GB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Link</a:t>
                      </a: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A</a:t>
                      </a:r>
                      <a:b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</a:b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Identified match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B</a:t>
                      </a:r>
                      <a:b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</a:b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False match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525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Non-link</a:t>
                      </a: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C</a:t>
                      </a:r>
                      <a:b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</a:b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Missed match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D</a:t>
                      </a:r>
                      <a:b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</a:b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Identified non-match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xmlns="" id="{9C0F67A5-F9FA-49DB-BB85-1D46FE317105}"/>
              </a:ext>
            </a:extLst>
          </p:cNvPr>
          <p:cNvCxnSpPr>
            <a:cxnSpLocks/>
          </p:cNvCxnSpPr>
          <p:nvPr/>
        </p:nvCxnSpPr>
        <p:spPr>
          <a:xfrm flipH="1">
            <a:off x="5580112" y="4678981"/>
            <a:ext cx="288032" cy="1168539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xmlns="" id="{2D325959-5770-4B7B-8A6B-409CBD613361}"/>
              </a:ext>
            </a:extLst>
          </p:cNvPr>
          <p:cNvCxnSpPr>
            <a:cxnSpLocks/>
          </p:cNvCxnSpPr>
          <p:nvPr/>
        </p:nvCxnSpPr>
        <p:spPr>
          <a:xfrm flipH="1">
            <a:off x="2555776" y="3861048"/>
            <a:ext cx="468052" cy="1986472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660A45A-6C00-447B-AE9D-B7A3D2F222EC}"/>
              </a:ext>
            </a:extLst>
          </p:cNvPr>
          <p:cNvSpPr txBox="1"/>
          <p:nvPr/>
        </p:nvSpPr>
        <p:spPr>
          <a:xfrm>
            <a:off x="908832" y="5572829"/>
            <a:ext cx="3591160" cy="1168539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Sensitivity</a:t>
            </a:r>
          </a:p>
          <a:p>
            <a:pPr algn="ctr"/>
            <a:r>
              <a:rPr lang="en-GB" sz="2400" b="1" dirty="0"/>
              <a:t> = A / (A+C)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618037B6-1BCB-47C3-866A-B2A2150736BB}"/>
              </a:ext>
            </a:extLst>
          </p:cNvPr>
          <p:cNvSpPr txBox="1"/>
          <p:nvPr/>
        </p:nvSpPr>
        <p:spPr>
          <a:xfrm>
            <a:off x="4572000" y="5572829"/>
            <a:ext cx="3411140" cy="1168539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Specificity</a:t>
            </a:r>
            <a:br>
              <a:rPr lang="en-GB" sz="2400" b="1" dirty="0"/>
            </a:br>
            <a:r>
              <a:rPr lang="en-GB" sz="2400" b="1" dirty="0"/>
              <a:t> = D / (B+D)</a:t>
            </a:r>
          </a:p>
        </p:txBody>
      </p:sp>
    </p:spTree>
    <p:extLst>
      <p:ext uri="{BB962C8B-B14F-4D97-AF65-F5344CB8AC3E}">
        <p14:creationId xmlns:p14="http://schemas.microsoft.com/office/powerpoint/2010/main" val="2368393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5" descr="A picture containing metalware, chain&#10;&#10;Description generated with very high confidence">
            <a:extLst>
              <a:ext uri="{FF2B5EF4-FFF2-40B4-BE49-F238E27FC236}">
                <a16:creationId xmlns:a16="http://schemas.microsoft.com/office/drawing/2014/main" xmlns="" id="{BCB4CDD1-FCCC-41CC-9151-DB5F8BB27D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2843808" y="3417622"/>
            <a:ext cx="6300192" cy="344037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A5CF0517-3492-46C1-905E-500B72933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sz="4000" dirty="0"/>
              <a:t>QUESTION:</a:t>
            </a:r>
            <a:br>
              <a:rPr lang="en-AU" sz="4000" dirty="0"/>
            </a:br>
            <a:r>
              <a:rPr lang="en-AU" sz="4000" dirty="0"/>
              <a:t>Linkage error can cause…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F1FD611-85D9-42CD-A1A7-B0098CBB4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7FD6D-5F5D-471E-B959-C49CAD124B84}" type="slidenum">
              <a:rPr lang="en-GB" smtClean="0"/>
              <a:pPr/>
              <a:t>24</a:t>
            </a:fld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3C7186A-4DE4-43F3-B951-12F2AEDF9E65}"/>
              </a:ext>
            </a:extLst>
          </p:cNvPr>
          <p:cNvSpPr txBox="1"/>
          <p:nvPr/>
        </p:nvSpPr>
        <p:spPr>
          <a:xfrm>
            <a:off x="640640" y="6591564"/>
            <a:ext cx="55816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900" dirty="0">
                <a:hlinkClick r:id="rId4" tooltip="http://boagworld.com/usability/failure/"/>
              </a:rPr>
              <a:t>This Photo</a:t>
            </a:r>
            <a:r>
              <a:rPr lang="en-AU" sz="900" dirty="0"/>
              <a:t> by Unknown Author is licensed under </a:t>
            </a:r>
            <a:r>
              <a:rPr lang="en-AU" sz="900" dirty="0">
                <a:hlinkClick r:id="rId5" tooltip="https://creativecommons.org/licenses/by-sa/4.0/"/>
              </a:rPr>
              <a:t>CC BY-SA</a:t>
            </a:r>
            <a:endParaRPr lang="en-AU" sz="9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47BD728-4338-490F-888A-000203F961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lphaLcParenR"/>
            </a:pPr>
            <a:r>
              <a:rPr lang="en-AU" sz="4000" dirty="0"/>
              <a:t>Misclassification</a:t>
            </a:r>
          </a:p>
          <a:p>
            <a:pPr marL="514350" indent="-514350">
              <a:buFont typeface="+mj-lt"/>
              <a:buAutoNum type="alphaLcParenR"/>
            </a:pPr>
            <a:r>
              <a:rPr lang="en-AU" sz="4000" dirty="0"/>
              <a:t>Measurement error</a:t>
            </a:r>
          </a:p>
          <a:p>
            <a:pPr marL="514350" indent="-514350">
              <a:buFont typeface="+mj-lt"/>
              <a:buAutoNum type="alphaLcParenR"/>
            </a:pPr>
            <a:r>
              <a:rPr lang="en-AU" sz="4000" dirty="0"/>
              <a:t>Missing data</a:t>
            </a:r>
          </a:p>
          <a:p>
            <a:pPr marL="514350" indent="-514350">
              <a:buFont typeface="+mj-lt"/>
              <a:buAutoNum type="alphaLcParenR"/>
            </a:pPr>
            <a:r>
              <a:rPr lang="en-AU" sz="4000" dirty="0"/>
              <a:t>Selection bias</a:t>
            </a:r>
          </a:p>
          <a:p>
            <a:pPr marL="514350" indent="-514350">
              <a:buFont typeface="+mj-lt"/>
              <a:buAutoNum type="alphaLcParenR"/>
            </a:pPr>
            <a:r>
              <a:rPr lang="en-AU" sz="4000" dirty="0"/>
              <a:t>Loss of power</a:t>
            </a:r>
          </a:p>
          <a:p>
            <a:pPr marL="514350" indent="-514350">
              <a:buFont typeface="+mj-lt"/>
              <a:buAutoNum type="alphaLcParenR"/>
            </a:pPr>
            <a:endParaRPr lang="en-AU" sz="4000" dirty="0"/>
          </a:p>
          <a:p>
            <a:pPr marL="0" indent="0">
              <a:buNone/>
            </a:pPr>
            <a:r>
              <a:rPr lang="en-AU" sz="4000" dirty="0"/>
              <a:t>ANSWER: all of the above</a:t>
            </a:r>
          </a:p>
          <a:p>
            <a:pPr marL="0" indent="0">
              <a:buNone/>
            </a:pPr>
            <a:endParaRPr lang="en-AU" sz="4000" dirty="0"/>
          </a:p>
          <a:p>
            <a:pPr marL="0" indent="0">
              <a:buNone/>
            </a:pPr>
            <a:r>
              <a:rPr lang="en-AU" sz="4000" dirty="0"/>
              <a:t>BONUS: Anything else?</a:t>
            </a:r>
          </a:p>
          <a:p>
            <a:pPr marL="0" indent="0">
              <a:buNone/>
            </a:pPr>
            <a:r>
              <a:rPr lang="en-AU" sz="4000" dirty="0"/>
              <a:t>Splitting &amp; merging</a:t>
            </a:r>
          </a:p>
          <a:p>
            <a:pPr marL="0" indent="0">
              <a:buNone/>
            </a:pPr>
            <a:endParaRPr lang="en-AU" sz="40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D5F596CB-9641-4532-8867-24DE640ECAB2}"/>
              </a:ext>
            </a:extLst>
          </p:cNvPr>
          <p:cNvSpPr/>
          <p:nvPr/>
        </p:nvSpPr>
        <p:spPr>
          <a:xfrm>
            <a:off x="457200" y="5470916"/>
            <a:ext cx="3578000" cy="4063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24523D13-3C80-47F4-A479-905AC225E5BF}"/>
              </a:ext>
            </a:extLst>
          </p:cNvPr>
          <p:cNvSpPr/>
          <p:nvPr/>
        </p:nvSpPr>
        <p:spPr>
          <a:xfrm>
            <a:off x="2415904" y="4064568"/>
            <a:ext cx="3020192" cy="516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03373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CE7D423-4BDA-4606-A78F-CE6AE2AF4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Useful questions to ask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768D444-4972-4B0C-B4DA-6A00BB523B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AU" dirty="0"/>
              <a:t>Is the presence of absence of a link meaningfully interpreted?</a:t>
            </a:r>
          </a:p>
          <a:p>
            <a:pPr lvl="1"/>
            <a:r>
              <a:rPr lang="en-AU" dirty="0"/>
              <a:t>If yes, then what would be the implications of linkage error?</a:t>
            </a:r>
          </a:p>
          <a:p>
            <a:pPr lvl="1"/>
            <a:r>
              <a:rPr lang="en-AU" dirty="0"/>
              <a:t>If no, how will you handle missed links (missing data)?</a:t>
            </a:r>
          </a:p>
          <a:p>
            <a:pPr marL="514350" indent="-514350">
              <a:buFont typeface="+mj-lt"/>
              <a:buAutoNum type="arabicPeriod"/>
            </a:pPr>
            <a:r>
              <a:rPr lang="en-AU" dirty="0"/>
              <a:t>Does inclusion in your analysis (selection) depend on successful linkage?</a:t>
            </a:r>
          </a:p>
          <a:p>
            <a:pPr marL="514350" indent="-514350">
              <a:buFont typeface="+mj-lt"/>
              <a:buAutoNum type="arabicPeriod"/>
            </a:pPr>
            <a:r>
              <a:rPr lang="en-AU" dirty="0"/>
              <a:t>Is there possible splitting and merging?</a:t>
            </a:r>
          </a:p>
          <a:p>
            <a:pPr lvl="1"/>
            <a:r>
              <a:rPr lang="en-AU" dirty="0"/>
              <a:t>If </a:t>
            </a:r>
            <a:r>
              <a:rPr lang="en-AU" dirty="0" err="1"/>
              <a:t>one:many</a:t>
            </a:r>
            <a:r>
              <a:rPr lang="en-AU" dirty="0"/>
              <a:t> or </a:t>
            </a:r>
            <a:r>
              <a:rPr lang="en-AU" dirty="0" err="1"/>
              <a:t>many:many</a:t>
            </a:r>
            <a:r>
              <a:rPr lang="en-AU" dirty="0"/>
              <a:t>, or more than two files, then yes.</a:t>
            </a:r>
          </a:p>
          <a:p>
            <a:pPr marL="514350" indent="-514350">
              <a:buFont typeface="+mj-lt"/>
              <a:buAutoNum type="arabicPeriod"/>
            </a:pPr>
            <a:r>
              <a:rPr lang="en-AU" b="1" dirty="0"/>
              <a:t>Is linkage error likely to be related to variables of interest?</a:t>
            </a:r>
          </a:p>
          <a:p>
            <a:pPr lvl="1"/>
            <a:r>
              <a:rPr lang="en-AU" dirty="0"/>
              <a:t>Are there any ways that you can test this?</a:t>
            </a:r>
          </a:p>
        </p:txBody>
      </p:sp>
    </p:spTree>
    <p:extLst>
      <p:ext uri="{BB962C8B-B14F-4D97-AF65-F5344CB8AC3E}">
        <p14:creationId xmlns:p14="http://schemas.microsoft.com/office/powerpoint/2010/main" val="41520617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>
                <a:solidFill>
                  <a:schemeClr val="tx1"/>
                </a:solidFill>
              </a:rPr>
              <a:t>Assessing linkage quality</a:t>
            </a:r>
          </a:p>
        </p:txBody>
      </p:sp>
      <p:sp>
        <p:nvSpPr>
          <p:cNvPr id="5" name="Rectangle 3"/>
          <p:cNvSpPr txBox="1">
            <a:spLocks/>
          </p:cNvSpPr>
          <p:nvPr/>
        </p:nvSpPr>
        <p:spPr bwMode="auto">
          <a:xfrm>
            <a:off x="457200" y="1340768"/>
            <a:ext cx="8229600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70000" lnSpcReduction="20000"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spcBef>
                <a:spcPts val="600"/>
              </a:spcBef>
              <a:buClr>
                <a:srgbClr val="2D2D8A"/>
              </a:buClr>
              <a:buFont typeface="Arial" charset="0"/>
              <a:buAutoNum type="arabicPeriod"/>
            </a:pPr>
            <a:r>
              <a:rPr lang="en-GB" dirty="0">
                <a:solidFill>
                  <a:prstClr val="black"/>
                </a:solidFill>
              </a:rPr>
              <a:t>Comparisons with a ‘gold-standard’ subset</a:t>
            </a:r>
          </a:p>
          <a:p>
            <a:pPr marL="914400" lvl="1" indent="-514350">
              <a:spcBef>
                <a:spcPts val="600"/>
              </a:spcBef>
              <a:buClr>
                <a:srgbClr val="2D2D8A"/>
              </a:buClr>
            </a:pPr>
            <a:r>
              <a:rPr lang="en-GB" dirty="0">
                <a:solidFill>
                  <a:prstClr val="black"/>
                </a:solidFill>
              </a:rPr>
              <a:t>Requires a </a:t>
            </a:r>
            <a:r>
              <a:rPr lang="en-GB" i="1" dirty="0">
                <a:solidFill>
                  <a:prstClr val="black"/>
                </a:solidFill>
              </a:rPr>
              <a:t>representative</a:t>
            </a:r>
            <a:r>
              <a:rPr lang="en-GB" dirty="0">
                <a:solidFill>
                  <a:prstClr val="black"/>
                </a:solidFill>
              </a:rPr>
              <a:t> subset of known links (rare)</a:t>
            </a:r>
          </a:p>
          <a:p>
            <a:pPr marL="914400" lvl="1" indent="-514350">
              <a:spcBef>
                <a:spcPts val="600"/>
              </a:spcBef>
              <a:buClr>
                <a:srgbClr val="2D2D8A"/>
              </a:buClr>
            </a:pPr>
            <a:r>
              <a:rPr lang="en-GB" dirty="0">
                <a:solidFill>
                  <a:prstClr val="black"/>
                </a:solidFill>
              </a:rPr>
              <a:t>Allows full adjustment for linkage error bias</a:t>
            </a:r>
          </a:p>
          <a:p>
            <a:pPr marL="514350" indent="-514350">
              <a:spcBef>
                <a:spcPts val="600"/>
              </a:spcBef>
              <a:buClr>
                <a:srgbClr val="2D2D8A"/>
              </a:buClr>
              <a:buFont typeface="Arial" charset="0"/>
              <a:buAutoNum type="arabicPeriod"/>
            </a:pPr>
            <a:r>
              <a:rPr lang="en-GB" dirty="0">
                <a:solidFill>
                  <a:prstClr val="black"/>
                </a:solidFill>
              </a:rPr>
              <a:t>Comparison with external reference statistics</a:t>
            </a:r>
          </a:p>
          <a:p>
            <a:pPr marL="914400" lvl="1" indent="-514350">
              <a:spcBef>
                <a:spcPts val="600"/>
              </a:spcBef>
              <a:buClr>
                <a:srgbClr val="2D2D8A"/>
              </a:buClr>
            </a:pPr>
            <a:r>
              <a:rPr lang="en-GB" dirty="0">
                <a:solidFill>
                  <a:prstClr val="black"/>
                </a:solidFill>
              </a:rPr>
              <a:t>Nearly always possible. Be wary of other causes of differences (selection and recording)</a:t>
            </a:r>
          </a:p>
          <a:p>
            <a:pPr marL="514350" indent="-514350">
              <a:spcBef>
                <a:spcPts val="600"/>
              </a:spcBef>
              <a:buClr>
                <a:srgbClr val="2D2D8A"/>
              </a:buClr>
              <a:buFont typeface="+mj-lt"/>
              <a:buAutoNum type="arabicPeriod"/>
            </a:pPr>
            <a:r>
              <a:rPr lang="en-GB" dirty="0">
                <a:solidFill>
                  <a:prstClr val="black"/>
                </a:solidFill>
              </a:rPr>
              <a:t>Procedural sensitivity analysis</a:t>
            </a:r>
          </a:p>
          <a:p>
            <a:pPr marL="914400" lvl="1" indent="-514350">
              <a:spcBef>
                <a:spcPts val="600"/>
              </a:spcBef>
              <a:buClr>
                <a:srgbClr val="2D2D8A"/>
              </a:buClr>
            </a:pPr>
            <a:r>
              <a:rPr lang="en-GB" dirty="0">
                <a:solidFill>
                  <a:prstClr val="black"/>
                </a:solidFill>
              </a:rPr>
              <a:t>e.g. use different rules or match score thresholds (requires information to be shared by data linker)</a:t>
            </a:r>
          </a:p>
          <a:p>
            <a:pPr marL="514350" indent="-514350">
              <a:spcBef>
                <a:spcPts val="600"/>
              </a:spcBef>
              <a:buClr>
                <a:srgbClr val="2D2D8A"/>
              </a:buClr>
              <a:buFont typeface="+mj-lt"/>
              <a:buAutoNum type="arabicPeriod"/>
            </a:pPr>
            <a:r>
              <a:rPr lang="en-GB" dirty="0">
                <a:solidFill>
                  <a:prstClr val="black"/>
                </a:solidFill>
              </a:rPr>
              <a:t>Comparison of linked / unlinked data</a:t>
            </a:r>
          </a:p>
          <a:p>
            <a:pPr marL="914400" lvl="1" indent="-514350">
              <a:spcBef>
                <a:spcPts val="600"/>
              </a:spcBef>
              <a:buClr>
                <a:srgbClr val="2D2D8A"/>
              </a:buClr>
            </a:pPr>
            <a:r>
              <a:rPr lang="en-GB" dirty="0">
                <a:solidFill>
                  <a:prstClr val="black"/>
                </a:solidFill>
              </a:rPr>
              <a:t>Only possible when linkage is not meaningfully interpreted, and requires access to unlinked records</a:t>
            </a:r>
          </a:p>
          <a:p>
            <a:pPr marL="914400" lvl="1" indent="-514350">
              <a:spcBef>
                <a:spcPts val="600"/>
              </a:spcBef>
              <a:buClr>
                <a:srgbClr val="2D2D8A"/>
              </a:buClr>
            </a:pPr>
            <a:r>
              <a:rPr lang="en-GB" dirty="0">
                <a:solidFill>
                  <a:prstClr val="black"/>
                </a:solidFill>
              </a:rPr>
              <a:t>Good for analysing distribution of missed links</a:t>
            </a:r>
          </a:p>
          <a:p>
            <a:pPr marL="514350" indent="-514350">
              <a:spcBef>
                <a:spcPts val="600"/>
              </a:spcBef>
              <a:buClr>
                <a:srgbClr val="2D2D8A"/>
              </a:buClr>
              <a:buFont typeface="+mj-lt"/>
              <a:buAutoNum type="arabicPeriod"/>
            </a:pPr>
            <a:r>
              <a:rPr lang="en-GB" dirty="0">
                <a:solidFill>
                  <a:prstClr val="black"/>
                </a:solidFill>
              </a:rPr>
              <a:t>Identification of unlikely/implausible data</a:t>
            </a:r>
          </a:p>
          <a:p>
            <a:pPr marL="914400" lvl="1" indent="-514350">
              <a:spcBef>
                <a:spcPts val="600"/>
              </a:spcBef>
              <a:buClr>
                <a:srgbClr val="2D2D8A"/>
              </a:buClr>
            </a:pPr>
            <a:r>
              <a:rPr lang="en-GB" dirty="0">
                <a:solidFill>
                  <a:prstClr val="black"/>
                </a:solidFill>
              </a:rPr>
              <a:t>Good for analysing distribution of false links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6990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0FD7B91-8EBF-4A8C-956C-BF1D14223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Addressing linkage error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DDD8D60-AB97-4E07-94FB-9443242C7F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37112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AU" dirty="0"/>
              <a:t>Informal discussion</a:t>
            </a:r>
          </a:p>
          <a:p>
            <a:pPr marL="914400" lvl="1" indent="-514350"/>
            <a:r>
              <a:rPr lang="en-AU" dirty="0"/>
              <a:t>Acknowledge and unpick the potential implications for </a:t>
            </a:r>
            <a:r>
              <a:rPr lang="en-AU" i="1" dirty="0"/>
              <a:t>your</a:t>
            </a:r>
            <a:r>
              <a:rPr lang="en-AU" dirty="0"/>
              <a:t> analysis</a:t>
            </a:r>
          </a:p>
          <a:p>
            <a:pPr marL="514350" indent="-514350">
              <a:buFont typeface="+mj-lt"/>
              <a:buAutoNum type="arabicPeriod"/>
            </a:pPr>
            <a:r>
              <a:rPr lang="en-AU" dirty="0"/>
              <a:t>Formal sensitivity/quantitative bias analysis</a:t>
            </a:r>
          </a:p>
          <a:p>
            <a:pPr marL="914400" lvl="1" indent="-514350"/>
            <a:r>
              <a:rPr lang="en-AU" dirty="0"/>
              <a:t>Requires estimates of error rates (or plausible limits)</a:t>
            </a:r>
          </a:p>
          <a:p>
            <a:pPr marL="914400" lvl="1" indent="-514350"/>
            <a:r>
              <a:rPr lang="en-AU" dirty="0"/>
              <a:t>Forthcoming framework for identifying the effects of linkage error in terms of information bias, selection bias and missing data (then use methods described by Lash)</a:t>
            </a:r>
          </a:p>
          <a:p>
            <a:pPr marL="514350" indent="-514350">
              <a:buFont typeface="+mj-lt"/>
              <a:buAutoNum type="arabicPeriod"/>
            </a:pPr>
            <a:r>
              <a:rPr lang="en-AU" dirty="0"/>
              <a:t>Imputation-based approaches to analysis of linked data</a:t>
            </a:r>
          </a:p>
          <a:p>
            <a:pPr marL="914400" lvl="1" indent="-514350"/>
            <a:r>
              <a:rPr lang="en-AU" dirty="0"/>
              <a:t>Requires probabilistic linkage</a:t>
            </a:r>
          </a:p>
          <a:p>
            <a:pPr marL="914400" lvl="1" indent="-514350"/>
            <a:r>
              <a:rPr lang="en-AU" dirty="0"/>
              <a:t>Goldstein H, </a:t>
            </a:r>
            <a:r>
              <a:rPr lang="en-AU" dirty="0" err="1"/>
              <a:t>Harron</a:t>
            </a:r>
            <a:r>
              <a:rPr lang="en-AU" dirty="0"/>
              <a:t> K, Wade A. The analysis of record-linked data using multiple imputation with data value priors. Stat Med. 2012;31(28):3481-93.</a:t>
            </a:r>
          </a:p>
          <a:p>
            <a:pPr marL="914400" lvl="1" indent="-514350"/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C5BEA72-A9C7-4FC8-A262-0722CA595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26ADF-3F51-4730-927B-F55CED4D0D9D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8626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9FF15C-E037-46B6-B5DA-D8AFF5986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62DBDD8-173E-4DBF-9403-1B3F1BCB88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AU" b="1" dirty="0"/>
              <a:t>Training</a:t>
            </a:r>
          </a:p>
          <a:p>
            <a:pPr lvl="1"/>
            <a:r>
              <a:rPr lang="en-AU" dirty="0"/>
              <a:t>ADRC-E short course: Introduction to data linkage (soon to include second day on analysis of linked data)</a:t>
            </a:r>
          </a:p>
          <a:p>
            <a:pPr marL="0" indent="0">
              <a:buNone/>
            </a:pPr>
            <a:r>
              <a:rPr lang="en-AU" b="1" dirty="0"/>
              <a:t>Textbooks</a:t>
            </a:r>
          </a:p>
          <a:p>
            <a:pPr lvl="1"/>
            <a:r>
              <a:rPr lang="en-AU" dirty="0" err="1"/>
              <a:t>Harron</a:t>
            </a:r>
            <a:r>
              <a:rPr lang="en-AU" dirty="0"/>
              <a:t> K, Goldstein H, Dibben C, editors. Methodological developments in data linkage. Chichester, UK: John Wiley &amp; Sons, Ltd.; 2016.</a:t>
            </a:r>
          </a:p>
          <a:p>
            <a:pPr lvl="1"/>
            <a:r>
              <a:rPr lang="en-AU" dirty="0"/>
              <a:t>Lash TL, Fox MP, Fink AK. Applying Quantitative Bias Analysis to Epidemiologic Data. New York: Springer 2009.</a:t>
            </a:r>
          </a:p>
          <a:p>
            <a:pPr marL="0" indent="0">
              <a:buNone/>
            </a:pPr>
            <a:r>
              <a:rPr lang="en-AU" b="1" dirty="0"/>
              <a:t>Articles</a:t>
            </a:r>
          </a:p>
          <a:p>
            <a:pPr lvl="1"/>
            <a:r>
              <a:rPr lang="en-AU" dirty="0" err="1"/>
              <a:t>Harron</a:t>
            </a:r>
            <a:r>
              <a:rPr lang="en-AU" dirty="0"/>
              <a:t> K. An introduction to data linkage. Administrative Data Research Network; 2016. </a:t>
            </a:r>
            <a:r>
              <a:rPr lang="en-AU" u="sng" dirty="0">
                <a:hlinkClick r:id="rId2"/>
              </a:rPr>
              <a:t>https://adrn.ac.uk/media/1324/datalinkage.pdf</a:t>
            </a:r>
            <a:endParaRPr lang="en-AU" u="sng" dirty="0"/>
          </a:p>
          <a:p>
            <a:pPr lvl="1"/>
            <a:r>
              <a:rPr lang="en-AU" dirty="0"/>
              <a:t>Sayers A, Ben-</a:t>
            </a:r>
            <a:r>
              <a:rPr lang="en-AU" dirty="0" err="1"/>
              <a:t>Shlomo</a:t>
            </a:r>
            <a:r>
              <a:rPr lang="en-AU" dirty="0"/>
              <a:t> Y, </a:t>
            </a:r>
            <a:r>
              <a:rPr lang="en-AU" dirty="0" err="1"/>
              <a:t>Blom</a:t>
            </a:r>
            <a:r>
              <a:rPr lang="en-AU" dirty="0"/>
              <a:t> AW, Steele F. Probabilistic record linkage. </a:t>
            </a:r>
            <a:r>
              <a:rPr lang="en-AU" dirty="0" err="1"/>
              <a:t>Int</a:t>
            </a:r>
            <a:r>
              <a:rPr lang="en-AU" dirty="0"/>
              <a:t> J </a:t>
            </a:r>
            <a:r>
              <a:rPr lang="en-AU" dirty="0" err="1"/>
              <a:t>Epidemiol</a:t>
            </a:r>
            <a:r>
              <a:rPr lang="en-AU" dirty="0"/>
              <a:t>. 2016;45(3):954-64.</a:t>
            </a:r>
          </a:p>
          <a:p>
            <a:pPr lvl="1"/>
            <a:r>
              <a:rPr lang="en-AU" dirty="0" err="1"/>
              <a:t>Harron</a:t>
            </a:r>
            <a:r>
              <a:rPr lang="en-AU" dirty="0"/>
              <a:t> KL, Doidge JC, Knight HE, Gilbert RE, Goldstein H, Cromwell DA, et al. A guide to evaluating linkage quality for the analysis of linked data. </a:t>
            </a:r>
            <a:r>
              <a:rPr lang="en-AU" dirty="0" err="1"/>
              <a:t>Int</a:t>
            </a:r>
            <a:r>
              <a:rPr lang="en-AU" dirty="0"/>
              <a:t> J </a:t>
            </a:r>
            <a:r>
              <a:rPr lang="en-AU" dirty="0" err="1"/>
              <a:t>Epidemiol</a:t>
            </a:r>
            <a:r>
              <a:rPr lang="en-AU" dirty="0"/>
              <a:t>. 2017.</a:t>
            </a:r>
          </a:p>
          <a:p>
            <a:pPr lvl="1"/>
            <a:r>
              <a:rPr lang="en-AU" dirty="0"/>
              <a:t>Goldstein H, </a:t>
            </a:r>
            <a:r>
              <a:rPr lang="en-AU" dirty="0" err="1"/>
              <a:t>Harron</a:t>
            </a:r>
            <a:r>
              <a:rPr lang="en-AU" dirty="0"/>
              <a:t> K, Wade A. The analysis of record-linked data using multiple imputation with data value priors. Stat Med. 2012;31(28):3481-93.</a:t>
            </a:r>
          </a:p>
          <a:p>
            <a:pPr marL="0" indent="0">
              <a:buNone/>
            </a:pPr>
            <a:r>
              <a:rPr lang="en-AU" b="1" dirty="0"/>
              <a:t>Coming soon</a:t>
            </a:r>
          </a:p>
          <a:p>
            <a:pPr lvl="1"/>
            <a:r>
              <a:rPr lang="en-AU" dirty="0"/>
              <a:t>Doidge &amp; </a:t>
            </a:r>
            <a:r>
              <a:rPr lang="en-AU" dirty="0" err="1"/>
              <a:t>Harron</a:t>
            </a:r>
            <a:r>
              <a:rPr lang="en-AU" dirty="0"/>
              <a:t>. Demystifying probabilistic linkage: Common myths and misconceptions</a:t>
            </a:r>
          </a:p>
          <a:p>
            <a:pPr lvl="1"/>
            <a:r>
              <a:rPr lang="en-AU" dirty="0"/>
              <a:t>Doidge et al. Linkage error bias and a framework for classifying studies of linked data.</a:t>
            </a:r>
          </a:p>
          <a:p>
            <a:pPr lvl="1"/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24DE1C9-C23E-40AB-8586-CFD39ABC0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26ADF-3F51-4730-927B-F55CED4D0D9D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39018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data linkage?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3844528"/>
          </a:xfrm>
        </p:spPr>
        <p:txBody>
          <a:bodyPr>
            <a:normAutofit/>
          </a:bodyPr>
          <a:lstStyle/>
          <a:p>
            <a:pPr marL="0" indent="0" algn="ctr">
              <a:buFont typeface="Arial" charset="0"/>
              <a:buNone/>
            </a:pPr>
            <a:r>
              <a:rPr lang="en-GB" u="sng" dirty="0"/>
              <a:t>A statistical definition</a:t>
            </a:r>
            <a:endParaRPr lang="en-GB" b="1" u="sng" dirty="0"/>
          </a:p>
          <a:p>
            <a:pPr marL="0" indent="0" algn="ctr">
              <a:buFont typeface="Arial" charset="0"/>
              <a:buNone/>
            </a:pPr>
            <a:r>
              <a:rPr lang="en-GB" b="1" dirty="0"/>
              <a:t>“a merging that brings together information from </a:t>
            </a:r>
            <a:r>
              <a:rPr lang="en-GB" b="1" dirty="0">
                <a:solidFill>
                  <a:srgbClr val="33CCCC"/>
                </a:solidFill>
              </a:rPr>
              <a:t>two or more sources of data </a:t>
            </a:r>
            <a:r>
              <a:rPr lang="en-GB" b="1" dirty="0"/>
              <a:t>with the object of </a:t>
            </a:r>
            <a:r>
              <a:rPr lang="en-GB" b="1" dirty="0">
                <a:solidFill>
                  <a:srgbClr val="9966FF"/>
                </a:solidFill>
              </a:rPr>
              <a:t>consolidating facts concerning an individual</a:t>
            </a:r>
            <a:r>
              <a:rPr lang="en-GB" b="1" dirty="0"/>
              <a:t> or an event that are not available in any separate record”</a:t>
            </a:r>
            <a:endParaRPr lang="en-GB" dirty="0"/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323850" y="5733256"/>
            <a:ext cx="70675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dirty="0">
                <a:latin typeface="Calibri" pitchFamily="34" charset="0"/>
              </a:rPr>
              <a:t>Organisation for Economic Co-operation and Development (OECD) Glossary of Statistical Terms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72864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linkage used for?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796407" y="1406766"/>
            <a:ext cx="3384376" cy="2160240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To merge information from </a:t>
            </a:r>
            <a:r>
              <a:rPr lang="en-GB" sz="2400" i="1" dirty="0">
                <a:solidFill>
                  <a:schemeClr val="tx1"/>
                </a:solidFill>
              </a:rPr>
              <a:t>one</a:t>
            </a:r>
            <a:r>
              <a:rPr lang="en-GB" sz="2400" dirty="0">
                <a:solidFill>
                  <a:schemeClr val="tx1"/>
                </a:solidFill>
              </a:rPr>
              <a:t> or more datasets: when info is not recorded in the same place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716016" y="1412776"/>
            <a:ext cx="3384376" cy="2160240"/>
          </a:xfrm>
          <a:prstGeom prst="roundRect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Aft>
                <a:spcPts val="600"/>
              </a:spcAft>
              <a:defRPr/>
            </a:pPr>
            <a:r>
              <a:rPr lang="en-GB" sz="2400" dirty="0">
                <a:solidFill>
                  <a:schemeClr val="tx1"/>
                </a:solidFill>
              </a:rPr>
              <a:t>To evaluate data quality by triangulating corresponding information from different sources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827584" y="3852909"/>
            <a:ext cx="3384376" cy="2160240"/>
          </a:xfrm>
          <a:prstGeom prst="round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Aft>
                <a:spcPts val="600"/>
              </a:spcAft>
              <a:defRPr/>
            </a:pPr>
            <a:r>
              <a:rPr lang="en-GB" sz="2400" dirty="0">
                <a:solidFill>
                  <a:schemeClr val="tx1"/>
                </a:solidFill>
              </a:rPr>
              <a:t>For service provision &amp; core business activities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716016" y="3861048"/>
            <a:ext cx="3384376" cy="2160240"/>
          </a:xfrm>
          <a:prstGeom prst="roundRect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Aft>
                <a:spcPts val="600"/>
              </a:spcAft>
              <a:defRPr/>
            </a:pPr>
            <a:r>
              <a:rPr lang="en-GB" sz="2400" dirty="0">
                <a:solidFill>
                  <a:schemeClr val="tx1"/>
                </a:solidFill>
              </a:rPr>
              <a:t>To address new research questions, avoiding the need to set up expensive cohort studies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81054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000" kern="1200" baseline="0">
                <a:solidFill>
                  <a:schemeClr val="accent2"/>
                </a:solidFill>
                <a:latin typeface="Century Gothic"/>
                <a:ea typeface="+mj-ea"/>
                <a:cs typeface="+mj-cs"/>
              </a:defRPr>
            </a:lvl1pPr>
          </a:lstStyle>
          <a:p>
            <a:pPr algn="ctr"/>
            <a:r>
              <a:rPr lang="en-GB" sz="4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Answering research questions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896" y="1400502"/>
            <a:ext cx="6021546" cy="496193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6804248" y="1490067"/>
            <a:ext cx="2016224" cy="193893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Electronic data on flight arrivals and departures</a:t>
            </a:r>
          </a:p>
        </p:txBody>
      </p:sp>
      <p:sp>
        <p:nvSpPr>
          <p:cNvPr id="8" name="Rectangle 7"/>
          <p:cNvSpPr/>
          <p:nvPr/>
        </p:nvSpPr>
        <p:spPr>
          <a:xfrm>
            <a:off x="6804248" y="3614725"/>
            <a:ext cx="2016224" cy="193893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Hospitalisations data</a:t>
            </a:r>
          </a:p>
        </p:txBody>
      </p:sp>
      <p:sp>
        <p:nvSpPr>
          <p:cNvPr id="9" name="Up-Down Arrow 8"/>
          <p:cNvSpPr/>
          <p:nvPr/>
        </p:nvSpPr>
        <p:spPr>
          <a:xfrm>
            <a:off x="7596336" y="3068960"/>
            <a:ext cx="504056" cy="792088"/>
          </a:xfrm>
          <a:prstGeom prst="upDownArrow">
            <a:avLst/>
          </a:prstGeom>
          <a:solidFill>
            <a:srgbClr val="00206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00" y="2673361"/>
            <a:ext cx="5611738" cy="948228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342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344" y="1484784"/>
            <a:ext cx="4863208" cy="495935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516216" y="1490067"/>
            <a:ext cx="2304256" cy="143487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Drug treatment registrations (Scottish Drug Misuse Database)</a:t>
            </a:r>
          </a:p>
        </p:txBody>
      </p:sp>
      <p:sp>
        <p:nvSpPr>
          <p:cNvPr id="6" name="Rectangle 5"/>
          <p:cNvSpPr/>
          <p:nvPr/>
        </p:nvSpPr>
        <p:spPr>
          <a:xfrm>
            <a:off x="6516216" y="3501008"/>
            <a:ext cx="2304256" cy="193893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Deaths (ISD)  hospital episodes (GROS), hepatitis C diagnoses (Health Protection Scotland)</a:t>
            </a:r>
          </a:p>
        </p:txBody>
      </p:sp>
      <p:sp>
        <p:nvSpPr>
          <p:cNvPr id="7" name="Up-Down Arrow 6"/>
          <p:cNvSpPr/>
          <p:nvPr/>
        </p:nvSpPr>
        <p:spPr>
          <a:xfrm>
            <a:off x="7416316" y="2788349"/>
            <a:ext cx="504056" cy="792088"/>
          </a:xfrm>
          <a:prstGeom prst="upDownArrow">
            <a:avLst/>
          </a:prstGeom>
          <a:solidFill>
            <a:srgbClr val="00206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827584" y="2980272"/>
            <a:ext cx="4680520" cy="1200329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Conclusions: </a:t>
            </a:r>
            <a:r>
              <a:rPr lang="en-GB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people receiving treatment for drug dependence, discharge from a period of hospitalization marks the start of a period of heightened vulnerability to drug-related death. 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000" kern="1200" baseline="0">
                <a:solidFill>
                  <a:schemeClr val="accent2"/>
                </a:solidFill>
                <a:latin typeface="Century Gothic"/>
                <a:ea typeface="+mj-ea"/>
                <a:cs typeface="+mj-cs"/>
              </a:defRPr>
            </a:lvl1pPr>
          </a:lstStyle>
          <a:p>
            <a:pPr algn="ctr"/>
            <a:r>
              <a:rPr lang="en-GB" sz="4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Answering research questions</a:t>
            </a:r>
          </a:p>
        </p:txBody>
      </p:sp>
    </p:spTree>
    <p:extLst>
      <p:ext uri="{BB962C8B-B14F-4D97-AF65-F5344CB8AC3E}">
        <p14:creationId xmlns:p14="http://schemas.microsoft.com/office/powerpoint/2010/main" val="2717740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5F7FED6-9151-45D8-8E6A-90568DD90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How are data linked?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1CDB466-8940-4D84-AEFE-2D7EAC13FE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AU" i="1" dirty="0"/>
              <a:t>Deterministic</a:t>
            </a:r>
            <a:r>
              <a:rPr lang="en-AU" dirty="0"/>
              <a:t> linkage</a:t>
            </a:r>
          </a:p>
          <a:p>
            <a:pPr lvl="1"/>
            <a:r>
              <a:rPr lang="en-AU" dirty="0"/>
              <a:t>Based on rules, e.g. IF records agree on NHS number and date of birth THEN consider them a match (‘link’ them)</a:t>
            </a:r>
          </a:p>
          <a:p>
            <a:pPr lvl="1"/>
            <a:r>
              <a:rPr lang="en-AU" dirty="0"/>
              <a:t>May include many rules, often sequential from ‘highest’ quality to ‘lowest’ quality</a:t>
            </a:r>
          </a:p>
          <a:p>
            <a:r>
              <a:rPr lang="en-AU" i="1" dirty="0"/>
              <a:t>Probabilistic</a:t>
            </a:r>
            <a:r>
              <a:rPr lang="en-AU" dirty="0"/>
              <a:t> linkage</a:t>
            </a:r>
          </a:p>
          <a:p>
            <a:pPr lvl="1"/>
            <a:r>
              <a:rPr lang="en-AU" dirty="0"/>
              <a:t>For each pattern of agreement, estimate the likelihood that the record pair is a match. Then, either: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AU" dirty="0"/>
              <a:t>If expecting only one match (</a:t>
            </a:r>
            <a:r>
              <a:rPr lang="en-AU" dirty="0" err="1"/>
              <a:t>one:one</a:t>
            </a:r>
            <a:r>
              <a:rPr lang="en-AU" dirty="0"/>
              <a:t> linkage), select the record with the highest likelihood (above some minimum threshold if there may not be a match)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AU" dirty="0"/>
              <a:t>If allowing for multiple matches (</a:t>
            </a:r>
            <a:r>
              <a:rPr lang="en-AU" dirty="0" err="1"/>
              <a:t>one:many</a:t>
            </a:r>
            <a:r>
              <a:rPr lang="en-AU" dirty="0"/>
              <a:t> linkage), set a threshold beyond which all pairs are linked. Sometimes, two thresholds are chosen and records between these subjected to clerical review.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AU" dirty="0"/>
              <a:t>Or, employ imputation-based analyses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76486B1-688B-4A28-88FC-AA5D52B12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26ADF-3F51-4730-927B-F55CED4D0D9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06956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D04C4E4-96E7-4E49-8000-F87DF5E29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Deterministic vs. Probabilistic Record Linkage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66ED590-A4DE-4440-9ACB-172108D99E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756151"/>
          </a:xfrm>
        </p:spPr>
        <p:txBody>
          <a:bodyPr>
            <a:normAutofit fontScale="92500" lnSpcReduction="20000"/>
          </a:bodyPr>
          <a:lstStyle/>
          <a:p>
            <a:r>
              <a:rPr lang="en-AU" sz="2400" dirty="0"/>
              <a:t>Deterministic linkage is generally simpler</a:t>
            </a:r>
          </a:p>
          <a:p>
            <a:pPr lvl="1"/>
            <a:r>
              <a:rPr lang="en-AU" sz="2400" dirty="0"/>
              <a:t>Easier to implement and interpret</a:t>
            </a:r>
          </a:p>
          <a:p>
            <a:pPr lvl="1"/>
            <a:r>
              <a:rPr lang="en-AU" sz="2400" dirty="0"/>
              <a:t>Less computation-intensive (faster, cheaper)</a:t>
            </a:r>
          </a:p>
          <a:p>
            <a:r>
              <a:rPr lang="en-AU" sz="2400" dirty="0"/>
              <a:t>…but probabilistic linkage is more flexible</a:t>
            </a:r>
          </a:p>
          <a:p>
            <a:pPr lvl="1"/>
            <a:r>
              <a:rPr lang="en-AU" sz="2400" dirty="0"/>
              <a:t>Easier to accommodate large numbers of matching variables</a:t>
            </a:r>
          </a:p>
          <a:p>
            <a:pPr lvl="1"/>
            <a:r>
              <a:rPr lang="en-AU" sz="2400" dirty="0"/>
              <a:t>Easier to accommodate distance measures of partial agreement, e.g. ‘John’ vs ‘Jon’ ~ 75% agreement</a:t>
            </a:r>
          </a:p>
          <a:p>
            <a:pPr lvl="1"/>
            <a:r>
              <a:rPr lang="en-AU" sz="2400" dirty="0"/>
              <a:t>Easier to accommodate frequency-based weighting, e.g. ‘Smith’ vs ‘Doidge’ (agreement on a rare value is more likely to mean that records are a match)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AU" sz="2400" u="sng" dirty="0"/>
              <a:t>PRL is therefore generally more </a:t>
            </a:r>
            <a:r>
              <a:rPr lang="en-AU" sz="2400" b="1" u="sng" dirty="0"/>
              <a:t>sensitive </a:t>
            </a:r>
            <a:r>
              <a:rPr lang="en-AU" sz="2400" u="sng" dirty="0"/>
              <a:t>than deterministic linkage (produces fewer missed matches)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DC807CB-6E16-4216-B727-BC965AA33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26ADF-3F51-4730-927B-F55CED4D0D9D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85157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1853431-65B8-4BB8-926D-5403330C5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How to access linked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E55F6C4-F642-4D3B-AE51-A857C958F6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AU" dirty="0"/>
              <a:t>Who own the data?</a:t>
            </a:r>
          </a:p>
          <a:p>
            <a:pPr lvl="1"/>
            <a:r>
              <a:rPr lang="en-AU" dirty="0"/>
              <a:t>Different data providers have different legal and administrative requirements for data sharing.</a:t>
            </a:r>
          </a:p>
          <a:p>
            <a:r>
              <a:rPr lang="en-AU" dirty="0"/>
              <a:t>Have the data already been linked? If not,</a:t>
            </a:r>
          </a:p>
          <a:p>
            <a:pPr lvl="1"/>
            <a:r>
              <a:rPr lang="en-AU" dirty="0"/>
              <a:t>Who will link it? (generally requires access to </a:t>
            </a:r>
            <a:r>
              <a:rPr lang="en-AU" i="1" dirty="0"/>
              <a:t>identifiable </a:t>
            </a:r>
            <a:r>
              <a:rPr lang="en-AU" dirty="0"/>
              <a:t>data – names, addresses, etc.)</a:t>
            </a:r>
          </a:p>
          <a:p>
            <a:pPr lvl="1"/>
            <a:r>
              <a:rPr lang="en-AU" dirty="0"/>
              <a:t>How will it be linked? Good quality linkage can require significant expertise and computing resources.</a:t>
            </a:r>
          </a:p>
          <a:p>
            <a:r>
              <a:rPr lang="en-AU" dirty="0"/>
              <a:t>Where will the data be stored during analysis?</a:t>
            </a:r>
          </a:p>
          <a:p>
            <a:pPr lvl="1"/>
            <a:r>
              <a:rPr lang="en-AU" dirty="0"/>
              <a:t>Researcher’s own institution</a:t>
            </a:r>
          </a:p>
          <a:p>
            <a:pPr lvl="1"/>
            <a:r>
              <a:rPr lang="en-AU" dirty="0"/>
              <a:t>Data provider safe haven (VPN or local access)</a:t>
            </a:r>
          </a:p>
          <a:p>
            <a:pPr lvl="1"/>
            <a:r>
              <a:rPr lang="en-AU" dirty="0"/>
              <a:t>Third party safe haven, e.g. ADRN, ONS</a:t>
            </a:r>
          </a:p>
          <a:p>
            <a:pPr lvl="1"/>
            <a:endParaRPr lang="en-AU" dirty="0"/>
          </a:p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68CE5A8-C29D-43F1-989B-4A24BB9E8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26ADF-3F51-4730-927B-F55CED4D0D9D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285954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heme/theme1.xml><?xml version="1.0" encoding="utf-8"?>
<a:theme xmlns:a="http://schemas.openxmlformats.org/drawingml/2006/main" name="ADRCE_White">
  <a:themeElements>
    <a:clrScheme name="ADRN">
      <a:dk1>
        <a:srgbClr val="081F2C"/>
      </a:dk1>
      <a:lt1>
        <a:sysClr val="window" lastClr="FFFFFF"/>
      </a:lt1>
      <a:dk2>
        <a:srgbClr val="385E9D"/>
      </a:dk2>
      <a:lt2>
        <a:srgbClr val="FFFFFF"/>
      </a:lt2>
      <a:accent1>
        <a:srgbClr val="702082"/>
      </a:accent1>
      <a:accent2>
        <a:srgbClr val="0085CA"/>
      </a:accent2>
      <a:accent3>
        <a:srgbClr val="FF671F"/>
      </a:accent3>
      <a:accent4>
        <a:srgbClr val="CE0058"/>
      </a:accent4>
      <a:accent5>
        <a:srgbClr val="B5BD00"/>
      </a:accent5>
      <a:accent6>
        <a:srgbClr val="00965E"/>
      </a:accent6>
      <a:hlink>
        <a:srgbClr val="0085CA"/>
      </a:hlink>
      <a:folHlink>
        <a:srgbClr val="9063C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029030F1896A9478F6BA37B206F437F" ma:contentTypeVersion="2" ma:contentTypeDescription="Create a new document." ma:contentTypeScope="" ma:versionID="9d69944c70547d9f55ebf7ac763399c2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0aee3b6c086d910f7e15c934c0b77c2c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AverageRating" minOccurs="0"/>
                <xsd:element ref="ns1:Rating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AverageRating" ma:index="8" nillable="true" ma:displayName="Rating (0-5)" ma:decimals="2" ma:description="Average value of all the ratings that have been submitted" ma:internalName="Rating_x0020__x0028_0_x002d_5_x0029_" ma:readOnly="true">
      <xsd:simpleType>
        <xsd:restriction base="dms:Number"/>
      </xsd:simpleType>
    </xsd:element>
    <xsd:element name="RatingCount" ma:index="9" nillable="true" ma:displayName="Number of Ratings" ma:decimals="0" ma:description="Number of ratings submitted" ma:internalName="Number_x0020_of_x0020_Ratings" ma:readOnly="true">
      <xsd:simpleType>
        <xsd:restriction base="dms:Number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CD97228-8027-46FD-ABA2-0FDD03738ED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1F6CA22-6265-49A8-9A74-182B242B58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91BC277-D2CD-496B-9E9F-8EF3C5497E48}">
  <ds:schemaRefs>
    <ds:schemaRef ds:uri="http://schemas.microsoft.com/office/2006/documentManagement/types"/>
    <ds:schemaRef ds:uri="http://www.w3.org/XML/1998/namespace"/>
    <ds:schemaRef ds:uri="http://purl.org/dc/terms/"/>
    <ds:schemaRef ds:uri="http://purl.org/dc/elements/1.1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schemas.microsoft.com/sharepoint/v3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ADRCE_White</Template>
  <TotalTime>3191</TotalTime>
  <Words>2076</Words>
  <Application>Microsoft Office PowerPoint</Application>
  <PresentationFormat>On-screen Show (4:3)</PresentationFormat>
  <Paragraphs>308</Paragraphs>
  <Slides>28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ADRCE_White</vt:lpstr>
      <vt:lpstr>Practical aspects and methodological challenges in research using linked data</vt:lpstr>
      <vt:lpstr>Practical aspects</vt:lpstr>
      <vt:lpstr>What is data linkage?</vt:lpstr>
      <vt:lpstr>What is linkage used for? </vt:lpstr>
      <vt:lpstr>PowerPoint Presentation</vt:lpstr>
      <vt:lpstr>PowerPoint Presentation</vt:lpstr>
      <vt:lpstr>How are data linked?</vt:lpstr>
      <vt:lpstr>Deterministic vs. Probabilistic Record Linkage</vt:lpstr>
      <vt:lpstr>How to access linked data</vt:lpstr>
      <vt:lpstr>Routine vs ad hoc data linkage</vt:lpstr>
      <vt:lpstr>PowerPoint Presentation</vt:lpstr>
      <vt:lpstr>Approvals</vt:lpstr>
      <vt:lpstr>Timescales</vt:lpstr>
      <vt:lpstr>Costs</vt:lpstr>
      <vt:lpstr>Methodological challenges</vt:lpstr>
      <vt:lpstr>PowerPoint Presentation</vt:lpstr>
      <vt:lpstr>Questions to consider when using secondary/administrative data</vt:lpstr>
      <vt:lpstr>Questions (cont’d)</vt:lpstr>
      <vt:lpstr>Population coverage</vt:lpstr>
      <vt:lpstr>Population dynamics</vt:lpstr>
      <vt:lpstr>Implications for analysis</vt:lpstr>
      <vt:lpstr>Linkage error</vt:lpstr>
      <vt:lpstr>Classification of links</vt:lpstr>
      <vt:lpstr>QUESTION: Linkage error can cause…</vt:lpstr>
      <vt:lpstr>Useful questions to ask</vt:lpstr>
      <vt:lpstr>Assessing linkage quality</vt:lpstr>
      <vt:lpstr>Addressing linkage error</vt:lpstr>
      <vt:lpstr>Resources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Then L.C.</dc:creator>
  <cp:keywords>ADRN</cp:keywords>
  <cp:lastModifiedBy>Thorp J.M.</cp:lastModifiedBy>
  <cp:revision>51</cp:revision>
  <dcterms:created xsi:type="dcterms:W3CDTF">2016-08-02T14:58:48Z</dcterms:created>
  <dcterms:modified xsi:type="dcterms:W3CDTF">2017-11-22T16:27:01Z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0x0101005029030F1896A9478F6BA37B206F437F</vt:lpwstr>
  </property>
  <property fmtid="{D5CDD505-2E9C-101B-9397-08002B2CF9AE}" pid="3" name="_AdHocReviewCycleID">
    <vt:i4>-623192576</vt:i4>
  </property>
  <property fmtid="{D5CDD505-2E9C-101B-9397-08002B2CF9AE}" pid="4" name="_NewReviewCycle">
    <vt:lpwstr/>
  </property>
  <property fmtid="{D5CDD505-2E9C-101B-9397-08002B2CF9AE}" pid="5" name="_EmailSubject">
    <vt:lpwstr>Autumn School Presentations</vt:lpwstr>
  </property>
  <property fmtid="{D5CDD505-2E9C-101B-9397-08002B2CF9AE}" pid="6" name="_AuthorEmail">
    <vt:lpwstr>J.M.High@soton.ac.uk</vt:lpwstr>
  </property>
  <property fmtid="{D5CDD505-2E9C-101B-9397-08002B2CF9AE}" pid="7" name="_AuthorEmailDisplayName">
    <vt:lpwstr>Thorp J.M.</vt:lpwstr>
  </property>
</Properties>
</file>