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731" r:id="rId5"/>
  </p:sldMasterIdLst>
  <p:notesMasterIdLst>
    <p:notesMasterId r:id="rId33"/>
  </p:notesMasterIdLst>
  <p:sldIdLst>
    <p:sldId id="335" r:id="rId6"/>
    <p:sldId id="416" r:id="rId7"/>
    <p:sldId id="417" r:id="rId8"/>
    <p:sldId id="418" r:id="rId9"/>
    <p:sldId id="419" r:id="rId10"/>
    <p:sldId id="415" r:id="rId11"/>
    <p:sldId id="421" r:id="rId12"/>
    <p:sldId id="404" r:id="rId13"/>
    <p:sldId id="403" r:id="rId14"/>
    <p:sldId id="405" r:id="rId15"/>
    <p:sldId id="420" r:id="rId16"/>
    <p:sldId id="422" r:id="rId17"/>
    <p:sldId id="406" r:id="rId18"/>
    <p:sldId id="407" r:id="rId19"/>
    <p:sldId id="423" r:id="rId20"/>
    <p:sldId id="424" r:id="rId21"/>
    <p:sldId id="425" r:id="rId22"/>
    <p:sldId id="408" r:id="rId23"/>
    <p:sldId id="428" r:id="rId24"/>
    <p:sldId id="409" r:id="rId25"/>
    <p:sldId id="426" r:id="rId26"/>
    <p:sldId id="410" r:id="rId27"/>
    <p:sldId id="411" r:id="rId28"/>
    <p:sldId id="414" r:id="rId29"/>
    <p:sldId id="427" r:id="rId30"/>
    <p:sldId id="412" r:id="rId31"/>
    <p:sldId id="413" r:id="rId32"/>
  </p:sldIdLst>
  <p:sldSz cx="12192000" cy="6858000"/>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AD1B"/>
    <a:srgbClr val="989898"/>
    <a:srgbClr val="7A2080"/>
    <a:srgbClr val="F3AE00"/>
    <a:srgbClr val="E6304B"/>
    <a:srgbClr val="E7E7E7"/>
    <a:srgbClr val="C0C0C0"/>
    <a:srgbClr val="000000"/>
    <a:srgbClr val="717171"/>
    <a:srgbClr val="C8D4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3442" autoAdjust="0"/>
    <p:restoredTop sz="86320" autoAdjust="0"/>
  </p:normalViewPr>
  <p:slideViewPr>
    <p:cSldViewPr showGuides="1">
      <p:cViewPr varScale="1">
        <p:scale>
          <a:sx n="46" d="100"/>
          <a:sy n="46" d="100"/>
        </p:scale>
        <p:origin x="-1018" y="-192"/>
      </p:cViewPr>
      <p:guideLst>
        <p:guide orient="horz" pos="2160"/>
        <p:guide pos="3840"/>
      </p:guideLst>
    </p:cSldViewPr>
  </p:slideViewPr>
  <p:outlineViewPr>
    <p:cViewPr>
      <p:scale>
        <a:sx n="33" d="100"/>
        <a:sy n="33" d="100"/>
      </p:scale>
      <p:origin x="0" y="30067"/>
    </p:cViewPr>
  </p:outlineViewPr>
  <p:notesTextViewPr>
    <p:cViewPr>
      <p:scale>
        <a:sx n="100" d="100"/>
        <a:sy n="100" d="100"/>
      </p:scale>
      <p:origin x="0" y="0"/>
    </p:cViewPr>
  </p:notesTextViewPr>
  <p:sorterViewPr>
    <p:cViewPr>
      <p:scale>
        <a:sx n="125" d="100"/>
        <a:sy n="125" d="100"/>
      </p:scale>
      <p:origin x="0" y="0"/>
    </p:cViewPr>
  </p:sorterViewPr>
  <p:notesViewPr>
    <p:cSldViewPr>
      <p:cViewPr>
        <p:scale>
          <a:sx n="66" d="100"/>
          <a:sy n="66" d="100"/>
        </p:scale>
        <p:origin x="-1426" y="749"/>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099" cy="49869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1"/>
            <a:ext cx="2949099" cy="498693"/>
          </a:xfrm>
          <a:prstGeom prst="rect">
            <a:avLst/>
          </a:prstGeom>
        </p:spPr>
        <p:txBody>
          <a:bodyPr vert="horz" lIns="91440" tIns="45720" rIns="91440" bIns="45720" rtlCol="0"/>
          <a:lstStyle>
            <a:lvl1pPr algn="r">
              <a:defRPr sz="1200"/>
            </a:lvl1pPr>
          </a:lstStyle>
          <a:p>
            <a:fld id="{CBAAC5B1-F58D-4268-BB75-9856A9D794A6}" type="datetimeFigureOut">
              <a:rPr lang="en-GB" smtClean="0"/>
              <a:t>21/11/2017</a:t>
            </a:fld>
            <a:endParaRPr lang="en-GB"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83306"/>
            <a:ext cx="5444490" cy="391361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65900C33-90AE-4963-9AD8-3B07939F57E9}" type="slidenum">
              <a:rPr lang="en-GB" smtClean="0"/>
              <a:t>‹#›</a:t>
            </a:fld>
            <a:endParaRPr lang="en-GB" dirty="0"/>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1</a:t>
            </a:fld>
            <a:endParaRPr lang="en-GB" dirty="0"/>
          </a:p>
        </p:txBody>
      </p:sp>
    </p:spTree>
    <p:extLst>
      <p:ext uri="{BB962C8B-B14F-4D97-AF65-F5344CB8AC3E}">
        <p14:creationId xmlns:p14="http://schemas.microsoft.com/office/powerpoint/2010/main" val="1068714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*Firstly, something we can’t do anything about… (‘few’ = 2%)</a:t>
            </a:r>
          </a:p>
          <a:p>
            <a:endParaRPr lang="en-GB" dirty="0"/>
          </a:p>
          <a:p>
            <a:r>
              <a:rPr lang="en-GB" dirty="0"/>
              <a:t>*Non-compliance = 1/4 to 1/3 respondents not the right ones; our scientific concerns just look pernickety to normal people!</a:t>
            </a:r>
          </a:p>
          <a:p>
            <a:endParaRPr lang="en-GB" dirty="0"/>
          </a:p>
          <a:p>
            <a:r>
              <a:rPr lang="en-GB" dirty="0"/>
              <a:t>*Proper random sampling = any adult completes online household roster and is then asked to hand over to selected adult (if different)</a:t>
            </a:r>
          </a:p>
          <a:p>
            <a:endParaRPr lang="en-GB" dirty="0"/>
          </a:p>
          <a:p>
            <a:r>
              <a:rPr lang="en-GB" dirty="0"/>
              <a:t>*Clustered data…</a:t>
            </a:r>
          </a:p>
          <a:p>
            <a:r>
              <a:rPr lang="en-GB" dirty="0"/>
              <a:t>	Within-household sampling weights would be required if random-one 	design used (no design effect difference so clustering not a big issue)</a:t>
            </a:r>
          </a:p>
          <a:p>
            <a:endParaRPr lang="en-GB" dirty="0"/>
          </a:p>
          <a:p>
            <a:r>
              <a:rPr lang="en-GB" dirty="0"/>
              <a:t>*Risks of contamination…</a:t>
            </a:r>
          </a:p>
          <a:p>
            <a:r>
              <a:rPr lang="en-GB" dirty="0"/>
              <a:t>	First person’s experience influences whether and how next person 	responds</a:t>
            </a:r>
          </a:p>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10</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*Difference in estimate from the implemented design (all individuals) and a post hoc random sample design, in which one individual is drawn from the household grid and only their data (if we have it) is used.  </a:t>
            </a:r>
          </a:p>
          <a:p>
            <a:endParaRPr lang="en-GB" dirty="0"/>
          </a:p>
          <a:p>
            <a:r>
              <a:rPr lang="en-GB" dirty="0" smtClean="0"/>
              <a:t>*Effect size is this difference divided by a pooled estimate of the population standard deviation.  A way of dealing with  questions that have different population variances.</a:t>
            </a:r>
          </a:p>
          <a:p>
            <a:endParaRPr lang="en-GB" dirty="0"/>
          </a:p>
          <a:p>
            <a:r>
              <a:rPr lang="en-GB" dirty="0" smtClean="0"/>
              <a:t>*So, given they are all proportion estimates, the effect size is always at least double the difference in estimates.</a:t>
            </a:r>
          </a:p>
          <a:p>
            <a:endParaRPr lang="en-GB" dirty="0"/>
          </a:p>
          <a:p>
            <a:r>
              <a:rPr lang="en-GB" dirty="0" smtClean="0"/>
              <a:t>*Both samples have been calibrated to the same set of population totals.</a:t>
            </a:r>
          </a:p>
          <a:p>
            <a:endParaRPr lang="en-GB" dirty="0"/>
          </a:p>
          <a:p>
            <a:r>
              <a:rPr lang="en-GB" dirty="0" smtClean="0"/>
              <a:t>*I would describe these as tiny effects…</a:t>
            </a:r>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11</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12</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13</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14</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chart demonstrates that internet usage is near universal among the under 45s but above that is correlated with educational level (although this simple chart simply divides subpopulations by whether or not they have </a:t>
            </a:r>
            <a:r>
              <a:rPr lang="en-GB" i="1" dirty="0" smtClean="0"/>
              <a:t>any</a:t>
            </a:r>
            <a:r>
              <a:rPr lang="en-GB" dirty="0" smtClean="0"/>
              <a:t> qualifications)</a:t>
            </a:r>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15</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16</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this example, paper may have ensured formal population coverage but its inclusion hardly changes the results at all.</a:t>
            </a:r>
          </a:p>
          <a:p>
            <a:endParaRPr lang="en-GB" dirty="0"/>
          </a:p>
          <a:p>
            <a:r>
              <a:rPr lang="en-GB" dirty="0" smtClean="0"/>
              <a:t>*Potential for bigger differences at subpopulation level but  these can be hard to detect, given greater random sampling error.</a:t>
            </a:r>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17</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*RR range…</a:t>
            </a:r>
          </a:p>
          <a:p>
            <a:r>
              <a:rPr lang="en-GB" dirty="0"/>
              <a:t>	Accuracy of respondent demographic profile seems unrelated to RR</a:t>
            </a:r>
          </a:p>
          <a:p>
            <a:r>
              <a:rPr lang="en-GB" dirty="0"/>
              <a:t>	Most successful in this respect had an RR of only 9%</a:t>
            </a:r>
          </a:p>
          <a:p>
            <a:endParaRPr lang="en-GB" dirty="0"/>
          </a:p>
          <a:p>
            <a:r>
              <a:rPr lang="en-GB" dirty="0"/>
              <a:t>*Conditional incentives…</a:t>
            </a:r>
          </a:p>
          <a:p>
            <a:r>
              <a:rPr lang="en-GB" dirty="0"/>
              <a:t>	Have tried unconditional incentives once but only modestly increased 	RR and far more expensive</a:t>
            </a:r>
          </a:p>
          <a:p>
            <a:endParaRPr lang="en-GB" dirty="0"/>
          </a:p>
          <a:p>
            <a:r>
              <a:rPr lang="en-GB" dirty="0"/>
              <a:t>*Kantar’s current focus…</a:t>
            </a:r>
          </a:p>
          <a:p>
            <a:r>
              <a:rPr lang="en-GB" dirty="0"/>
              <a:t>	Overall RR will never be high but reduced variation in RR between 	meaningful strata should reduce risk of NRB</a:t>
            </a:r>
          </a:p>
          <a:p>
            <a:endParaRPr lang="en-GB" dirty="0"/>
          </a:p>
          <a:p>
            <a:r>
              <a:rPr lang="en-GB" dirty="0"/>
              <a:t>*Some evidence for varying </a:t>
            </a:r>
            <a:r>
              <a:rPr lang="en-GB" i="1" dirty="0"/>
              <a:t>type</a:t>
            </a:r>
            <a:r>
              <a:rPr lang="en-GB" dirty="0"/>
              <a:t> of reminder…</a:t>
            </a:r>
          </a:p>
          <a:p>
            <a:r>
              <a:rPr lang="en-GB" dirty="0"/>
              <a:t>	Tried postcards on two studies but evidence not </a:t>
            </a:r>
            <a:r>
              <a:rPr lang="en-GB" dirty="0" smtClean="0"/>
              <a:t>conclusive (or too 	small to detect)</a:t>
            </a:r>
            <a:endParaRPr lang="en-GB" dirty="0"/>
          </a:p>
          <a:p>
            <a:endParaRPr lang="en-GB" dirty="0"/>
          </a:p>
          <a:p>
            <a:r>
              <a:rPr lang="en-GB" dirty="0"/>
              <a:t>*Varying message strategy</a:t>
            </a:r>
          </a:p>
          <a:p>
            <a:r>
              <a:rPr lang="en-GB" dirty="0"/>
              <a:t>	By this mean stressing different motivations for participation or 	varying it by area type</a:t>
            </a:r>
          </a:p>
          <a:p>
            <a:r>
              <a:rPr lang="en-GB" dirty="0"/>
              <a:t>	Notoriously hard to quantify small effects</a:t>
            </a:r>
          </a:p>
          <a:p>
            <a:r>
              <a:rPr lang="en-GB" dirty="0"/>
              <a:t>	Simply increasing the number of contact moments seems most 	effective </a:t>
            </a:r>
          </a:p>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18</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this survey, the major strata were formed by splitting England into five bands based on the index of multiple deprivation</a:t>
            </a:r>
          </a:p>
          <a:p>
            <a:endParaRPr lang="en-GB" dirty="0" smtClean="0"/>
          </a:p>
          <a:p>
            <a:r>
              <a:rPr lang="en-GB" dirty="0" smtClean="0"/>
              <a:t>*Can see here how a targeted use of paper questionnaires in reminders evens up initially very different stratum level RRs</a:t>
            </a:r>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19</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2</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20</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*Overall weighting efficiency is  slightly under 80% but much of that is due to a somewhat skewed age profile.</a:t>
            </a:r>
          </a:p>
          <a:p>
            <a:endParaRPr lang="en-GB" dirty="0"/>
          </a:p>
          <a:p>
            <a:r>
              <a:rPr lang="en-GB" dirty="0" smtClean="0"/>
              <a:t>*Within each age group, weighting efficiencies are quite good, especially at the lower and upper end.</a:t>
            </a:r>
          </a:p>
          <a:p>
            <a:endParaRPr lang="en-GB" dirty="0"/>
          </a:p>
          <a:p>
            <a:r>
              <a:rPr lang="en-GB" dirty="0" smtClean="0"/>
              <a:t>*Weighting efficiencies are only a useful tool for summarising response variation if the weighting is as comprehensive as possible (generally a good idea with low response rate large sample surveys, where sampling variance is less problematic) </a:t>
            </a:r>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21</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 we have a lower response rate survey and the overall weighting efficiency is about 70%, not 80%.</a:t>
            </a:r>
          </a:p>
          <a:p>
            <a:endParaRPr lang="en-GB" dirty="0"/>
          </a:p>
          <a:p>
            <a:r>
              <a:rPr lang="en-GB" dirty="0" smtClean="0"/>
              <a:t>*The pattern is also reversed here where the middle age groups are best represented instead of the youngest and oldest.</a:t>
            </a:r>
          </a:p>
          <a:p>
            <a:endParaRPr lang="en-GB" dirty="0"/>
          </a:p>
          <a:p>
            <a:r>
              <a:rPr lang="en-GB" dirty="0" smtClean="0"/>
              <a:t>*In short, quite a different pattern from Community Life but no screaming alarm bells either.</a:t>
            </a:r>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22</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*Whole system effects = simple difference between contemporary face-to-face interview results and ABOS results</a:t>
            </a:r>
          </a:p>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23</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smtClean="0"/>
              <a:t>*If measurement effects were wholly responsible for system effects we would see data </a:t>
            </a:r>
            <a:r>
              <a:rPr lang="en-GB" dirty="0"/>
              <a:t>points </a:t>
            </a:r>
            <a:r>
              <a:rPr lang="en-GB" dirty="0" smtClean="0"/>
              <a:t>tightly scattered </a:t>
            </a:r>
            <a:r>
              <a:rPr lang="en-GB" dirty="0"/>
              <a:t>widely around the line of </a:t>
            </a:r>
            <a:r>
              <a:rPr lang="en-GB" dirty="0" smtClean="0"/>
              <a:t>equality, with only random sampling  and measurement errors preventing perfect equality.</a:t>
            </a:r>
            <a:endParaRPr lang="en-GB" dirty="0"/>
          </a:p>
          <a:p>
            <a:endParaRPr lang="en-GB" dirty="0"/>
          </a:p>
          <a:p>
            <a:r>
              <a:rPr lang="en-GB" dirty="0"/>
              <a:t>*In this case, we have pretty tight alignment; the overall R2 is .73.  Given the power of the study we wouldn’t expect it to be higher than .90 even if </a:t>
            </a:r>
            <a:r>
              <a:rPr lang="en-GB" i="1" dirty="0"/>
              <a:t>all</a:t>
            </a:r>
            <a:r>
              <a:rPr lang="en-GB" dirty="0"/>
              <a:t> of the system effect was due to measurement effects.</a:t>
            </a:r>
          </a:p>
          <a:p>
            <a:endParaRPr lang="en-GB" dirty="0"/>
          </a:p>
          <a:p>
            <a:r>
              <a:rPr lang="en-GB" dirty="0"/>
              <a:t>*Certainly not claiming that – I’m sure there are some selection effects here, just not very big ones!</a:t>
            </a:r>
          </a:p>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24</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complete the set, here are the selection effects, plotted  on the same graph.  R2 is much smaller (.13 compared to .73) and this is closer to what we might expect if selection effects had little or no contribution to system effects, at least in the aggregate.</a:t>
            </a:r>
          </a:p>
          <a:p>
            <a:endParaRPr lang="en-GB" dirty="0"/>
          </a:p>
          <a:p>
            <a:r>
              <a:rPr lang="en-GB" dirty="0" smtClean="0"/>
              <a:t>*Note that the largest selection effect is about 7 percentage points whereas largest measurement effect was over twice that.</a:t>
            </a:r>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25</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*RDD has recently become more expensive due to decreased strike rates (interviews per hour of work) and wages generally set to ensure a minimum of the local ‘living wage’.</a:t>
            </a:r>
          </a:p>
          <a:p>
            <a:endParaRPr lang="en-GB" dirty="0"/>
          </a:p>
          <a:p>
            <a:r>
              <a:rPr lang="en-GB" dirty="0" smtClean="0"/>
              <a:t>*Vendor data is not all that accurate but can certainly increase efficiency of subpopulation surveys where subpopulation is defined by age group.</a:t>
            </a:r>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26</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27</a:t>
            </a:fld>
            <a:endParaRPr lang="en-GB" dirty="0"/>
          </a:p>
        </p:txBody>
      </p:sp>
    </p:spTree>
    <p:extLst>
      <p:ext uri="{BB962C8B-B14F-4D97-AF65-F5344CB8AC3E}">
        <p14:creationId xmlns:p14="http://schemas.microsoft.com/office/powerpoint/2010/main" val="1068714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3</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4</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5</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*Lots of variants possible…</a:t>
            </a:r>
          </a:p>
          <a:p>
            <a:r>
              <a:rPr lang="en-GB" dirty="0"/>
              <a:t>	What complementary modes to use</a:t>
            </a:r>
          </a:p>
          <a:p>
            <a:r>
              <a:rPr lang="en-GB" dirty="0"/>
              <a:t>	Number and type of reminders</a:t>
            </a:r>
          </a:p>
          <a:p>
            <a:r>
              <a:rPr lang="en-GB" dirty="0"/>
              <a:t>	Value and type of incentive</a:t>
            </a:r>
          </a:p>
          <a:p>
            <a:r>
              <a:rPr lang="en-GB" dirty="0"/>
              <a:t>	Contact and messaging strategy</a:t>
            </a:r>
          </a:p>
          <a:p>
            <a:endParaRPr lang="en-GB" dirty="0"/>
          </a:p>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6</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7</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 flexible… than interview surveys…</a:t>
            </a:r>
          </a:p>
          <a:p>
            <a:r>
              <a:rPr lang="en-GB" dirty="0"/>
              <a:t>	Inc. panels that have been recruited from interview surveys</a:t>
            </a:r>
          </a:p>
          <a:p>
            <a:r>
              <a:rPr lang="en-GB" dirty="0"/>
              <a:t>	Largest in UK has &lt;150,000 annually</a:t>
            </a:r>
          </a:p>
          <a:p>
            <a:r>
              <a:rPr lang="en-GB" dirty="0"/>
              <a:t>	We’ve done more than a dozen hyperlocal surveys (e.g.300 	respondents from streets around </a:t>
            </a:r>
            <a:r>
              <a:rPr lang="en-GB" dirty="0" err="1"/>
              <a:t>Anfield</a:t>
            </a:r>
            <a:r>
              <a:rPr lang="en-GB" dirty="0"/>
              <a:t> stadium)</a:t>
            </a:r>
          </a:p>
          <a:p>
            <a:endParaRPr lang="en-GB" dirty="0"/>
          </a:p>
          <a:p>
            <a:r>
              <a:rPr lang="en-GB" dirty="0"/>
              <a:t>*First test…</a:t>
            </a:r>
          </a:p>
          <a:p>
            <a:r>
              <a:rPr lang="en-GB" dirty="0"/>
              <a:t>	(Although intended as an alternative to RDD…)</a:t>
            </a:r>
          </a:p>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8</a:t>
            </a:fld>
            <a:endParaRPr lang="en-GB" dirty="0"/>
          </a:p>
        </p:txBody>
      </p:sp>
    </p:spTree>
    <p:extLst>
      <p:ext uri="{BB962C8B-B14F-4D97-AF65-F5344CB8AC3E}">
        <p14:creationId xmlns:p14="http://schemas.microsoft.com/office/powerpoint/2010/main" val="104123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900C33-90AE-4963-9AD8-3B07939F57E9}" type="slidenum">
              <a:rPr lang="en-GB" smtClean="0"/>
              <a:t>9</a:t>
            </a:fld>
            <a:endParaRPr lang="en-GB" dirty="0"/>
          </a:p>
        </p:txBody>
      </p:sp>
    </p:spTree>
    <p:extLst>
      <p:ext uri="{BB962C8B-B14F-4D97-AF65-F5344CB8AC3E}">
        <p14:creationId xmlns:p14="http://schemas.microsoft.com/office/powerpoint/2010/main" val="1041239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4034BEE3-566C-4068-A777-C3A4762E861B}" type="slidenum">
              <a:rPr lang="en-GB" smtClean="0"/>
              <a:pPr/>
              <a:t>‹#›</a:t>
            </a:fld>
            <a:endParaRPr lang="en-GB" dirty="0"/>
          </a:p>
        </p:txBody>
      </p:sp>
      <p:sp>
        <p:nvSpPr>
          <p:cNvPr id="7" name="Picture Placeholder 31"/>
          <p:cNvSpPr>
            <a:spLocks noGrp="1"/>
          </p:cNvSpPr>
          <p:nvPr>
            <p:ph type="pic" sz="quarter" idx="13"/>
          </p:nvPr>
        </p:nvSpPr>
        <p:spPr>
          <a:xfrm>
            <a:off x="-6650" y="857"/>
            <a:ext cx="12200176" cy="6857143"/>
          </a:xfrm>
        </p:spPr>
        <p:txBody>
          <a:bodyPr anchor="ctr"/>
          <a:lstStyle>
            <a:lvl1pPr algn="ctr">
              <a:defRPr>
                <a:solidFill>
                  <a:schemeClr val="bg1"/>
                </a:solidFill>
              </a:defRPr>
            </a:lvl1pPr>
          </a:lstStyle>
          <a:p>
            <a:r>
              <a:rPr lang="en-US" dirty="0" smtClean="0"/>
              <a:t>Click icon to add picture</a:t>
            </a:r>
            <a:endParaRPr lang="en-GB" dirty="0"/>
          </a:p>
        </p:txBody>
      </p:sp>
      <p:sp>
        <p:nvSpPr>
          <p:cNvPr id="33"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sp>
        <p:nvSpPr>
          <p:cNvPr id="2" name="Title 1"/>
          <p:cNvSpPr>
            <a:spLocks noGrp="1"/>
          </p:cNvSpPr>
          <p:nvPr>
            <p:ph type="ctrTitle"/>
          </p:nvPr>
        </p:nvSpPr>
        <p:spPr>
          <a:xfrm>
            <a:off x="7162799" y="1138238"/>
            <a:ext cx="4665663" cy="1787237"/>
          </a:xfrm>
        </p:spPr>
        <p:txBody>
          <a:bodyPr anchor="b">
            <a:noAutofit/>
          </a:bodyPr>
          <a:lstStyle>
            <a:lvl1pPr algn="l">
              <a:defRPr sz="2400" b="1">
                <a:solidFill>
                  <a:schemeClr val="tx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7162799" y="3146902"/>
            <a:ext cx="4665663" cy="1882298"/>
          </a:xfr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3172921" cy="493200"/>
          </a:xfrm>
          <a:prstGeom prst="rect">
            <a:avLst/>
          </a:prstGeom>
        </p:spPr>
      </p:pic>
    </p:spTree>
    <p:extLst>
      <p:ext uri="{BB962C8B-B14F-4D97-AF65-F5344CB8AC3E}">
        <p14:creationId xmlns:p14="http://schemas.microsoft.com/office/powerpoint/2010/main" val="84850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Image ONLY)">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7162800" y="1137600"/>
            <a:ext cx="4666800" cy="1789200"/>
          </a:xfrm>
        </p:spPr>
        <p:txBody>
          <a:bodyPr anchor="b">
            <a:noAutofit/>
          </a:bodyPr>
          <a:lstStyle>
            <a:lvl1pPr algn="l">
              <a:defRPr sz="2400" b="1">
                <a:solidFill>
                  <a:schemeClr val="bg1"/>
                </a:solidFill>
              </a:defRPr>
            </a:lvl1pPr>
          </a:lstStyle>
          <a:p>
            <a:r>
              <a:rPr lang="en-US" smtClean="0"/>
              <a:t>Click to edit Master title style</a:t>
            </a:r>
            <a:endParaRPr lang="en-GB" dirty="0"/>
          </a:p>
        </p:txBody>
      </p:sp>
      <p:sp>
        <p:nvSpPr>
          <p:cNvPr id="8" name="Subtitle 2"/>
          <p:cNvSpPr>
            <a:spLocks noGrp="1"/>
          </p:cNvSpPr>
          <p:nvPr>
            <p:ph type="subTitle" idx="1"/>
          </p:nvPr>
        </p:nvSpPr>
        <p:spPr>
          <a:xfrm>
            <a:off x="7162800" y="3146400"/>
            <a:ext cx="4666800" cy="1882800"/>
          </a:xfr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1"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bg1"/>
                </a:solidFill>
              </a:defRPr>
            </a:lvl1pPr>
          </a:lstStyle>
          <a:p>
            <a:pPr lvl="0"/>
            <a:r>
              <a:rPr lang="en-US" dirty="0" smtClean="0"/>
              <a:t>Click to add footer text</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3172921" cy="493200"/>
          </a:xfrm>
          <a:prstGeom prst="rect">
            <a:avLst/>
          </a:prstGeom>
        </p:spPr>
      </p:pic>
    </p:spTree>
    <p:extLst>
      <p:ext uri="{BB962C8B-B14F-4D97-AF65-F5344CB8AC3E}">
        <p14:creationId xmlns:p14="http://schemas.microsoft.com/office/powerpoint/2010/main" val="4148569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Title Slide (Image ONLY)">
    <p:bg>
      <p:bgPr>
        <a:solidFill>
          <a:srgbClr val="000000"/>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bg1"/>
                </a:solidFill>
              </a:defRPr>
            </a:lvl1pPr>
          </a:lstStyle>
          <a:p>
            <a:fld id="{4034BEE3-566C-4068-A777-C3A4762E861B}" type="slidenum">
              <a:rPr lang="en-GB" smtClean="0"/>
              <a:pPr/>
              <a:t>‹#›</a:t>
            </a:fld>
            <a:endParaRPr lang="en-GB" dirty="0"/>
          </a:p>
        </p:txBody>
      </p:sp>
      <p:sp>
        <p:nvSpPr>
          <p:cNvPr id="10" name="Picture Placeholder 31"/>
          <p:cNvSpPr>
            <a:spLocks noGrp="1"/>
          </p:cNvSpPr>
          <p:nvPr>
            <p:ph type="pic" sz="quarter" idx="15"/>
          </p:nvPr>
        </p:nvSpPr>
        <p:spPr>
          <a:xfrm>
            <a:off x="-8176" y="857"/>
            <a:ext cx="12200176" cy="6857143"/>
          </a:xfrm>
        </p:spPr>
        <p:txBody>
          <a:bodyPr anchor="ctr"/>
          <a:lstStyle>
            <a:lvl1pPr algn="ctr">
              <a:defRPr>
                <a:solidFill>
                  <a:schemeClr val="bg1"/>
                </a:solidFill>
              </a:defRPr>
            </a:lvl1pPr>
          </a:lstStyle>
          <a:p>
            <a:r>
              <a:rPr lang="en-US" dirty="0" smtClean="0"/>
              <a:t>Click icon to add picture</a:t>
            </a:r>
            <a:endParaRPr lang="en-GB" dirty="0"/>
          </a:p>
        </p:txBody>
      </p:sp>
      <p:sp>
        <p:nvSpPr>
          <p:cNvPr id="32" name="Picture Placeholder 31"/>
          <p:cNvSpPr>
            <a:spLocks noGrp="1"/>
          </p:cNvSpPr>
          <p:nvPr>
            <p:ph type="pic" sz="quarter" idx="13"/>
          </p:nvPr>
        </p:nvSpPr>
        <p:spPr>
          <a:xfrm>
            <a:off x="-6650" y="857"/>
            <a:ext cx="12200176" cy="6857143"/>
          </a:xfrm>
        </p:spPr>
        <p:txBody>
          <a:bodyPr anchor="ctr"/>
          <a:lstStyle>
            <a:lvl1pPr algn="ctr">
              <a:defRPr>
                <a:solidFill>
                  <a:schemeClr val="bg1"/>
                </a:solidFill>
              </a:defRPr>
            </a:lvl1pPr>
          </a:lstStyle>
          <a:p>
            <a:r>
              <a:rPr lang="en-US" dirty="0" smtClean="0"/>
              <a:t>Click icon to add picture</a:t>
            </a:r>
            <a:endParaRPr lang="en-GB" dirty="0"/>
          </a:p>
        </p:txBody>
      </p:sp>
      <p:sp>
        <p:nvSpPr>
          <p:cNvPr id="7"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bg1"/>
                </a:solidFill>
              </a:defRPr>
            </a:lvl1pPr>
          </a:lstStyle>
          <a:p>
            <a:pPr lvl="0"/>
            <a:r>
              <a:rPr lang="en-US" dirty="0" smtClean="0"/>
              <a:t>Click to add footer text</a:t>
            </a:r>
          </a:p>
        </p:txBody>
      </p:sp>
      <p:sp>
        <p:nvSpPr>
          <p:cNvPr id="8" name="Title 1"/>
          <p:cNvSpPr>
            <a:spLocks noGrp="1"/>
          </p:cNvSpPr>
          <p:nvPr>
            <p:ph type="ctrTitle"/>
          </p:nvPr>
        </p:nvSpPr>
        <p:spPr>
          <a:xfrm>
            <a:off x="360000" y="3846097"/>
            <a:ext cx="11466875" cy="1143000"/>
          </a:xfrm>
        </p:spPr>
        <p:txBody>
          <a:bodyPr anchor="b">
            <a:noAutofit/>
          </a:bodyPr>
          <a:lstStyle>
            <a:lvl1pPr algn="l">
              <a:defRPr sz="2400" b="1">
                <a:solidFill>
                  <a:schemeClr val="bg1"/>
                </a:solidFill>
              </a:defRPr>
            </a:lvl1pPr>
          </a:lstStyle>
          <a:p>
            <a:r>
              <a:rPr lang="en-US" smtClean="0"/>
              <a:t>Click to edit Master title style</a:t>
            </a:r>
            <a:endParaRPr lang="en-GB" dirty="0"/>
          </a:p>
        </p:txBody>
      </p:sp>
      <p:sp>
        <p:nvSpPr>
          <p:cNvPr id="9" name="Subtitle 2"/>
          <p:cNvSpPr>
            <a:spLocks noGrp="1"/>
          </p:cNvSpPr>
          <p:nvPr>
            <p:ph type="subTitle" idx="1"/>
          </p:nvPr>
        </p:nvSpPr>
        <p:spPr>
          <a:xfrm>
            <a:off x="360000" y="4989097"/>
            <a:ext cx="11466875" cy="1125748"/>
          </a:xfr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3172921" cy="493200"/>
          </a:xfrm>
          <a:prstGeom prst="rect">
            <a:avLst/>
          </a:prstGeom>
        </p:spPr>
      </p:pic>
    </p:spTree>
    <p:extLst>
      <p:ext uri="{BB962C8B-B14F-4D97-AF65-F5344CB8AC3E}">
        <p14:creationId xmlns:p14="http://schemas.microsoft.com/office/powerpoint/2010/main" val="314099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Title Slide (Image ONLY)">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7162800" y="1137600"/>
            <a:ext cx="4666800" cy="1789200"/>
          </a:xfrm>
        </p:spPr>
        <p:txBody>
          <a:bodyPr anchor="b">
            <a:noAutofit/>
          </a:bodyPr>
          <a:lstStyle>
            <a:lvl1pPr algn="l">
              <a:defRPr sz="2400" b="1">
                <a:solidFill>
                  <a:schemeClr val="bg1"/>
                </a:solidFill>
              </a:defRPr>
            </a:lvl1pPr>
          </a:lstStyle>
          <a:p>
            <a:r>
              <a:rPr lang="en-US" smtClean="0"/>
              <a:t>Click to edit Master title style</a:t>
            </a:r>
            <a:endParaRPr lang="en-GB" dirty="0"/>
          </a:p>
        </p:txBody>
      </p:sp>
      <p:sp>
        <p:nvSpPr>
          <p:cNvPr id="8" name="Subtitle 2"/>
          <p:cNvSpPr>
            <a:spLocks noGrp="1"/>
          </p:cNvSpPr>
          <p:nvPr>
            <p:ph type="subTitle" idx="1"/>
          </p:nvPr>
        </p:nvSpPr>
        <p:spPr>
          <a:xfrm>
            <a:off x="7162800" y="3146400"/>
            <a:ext cx="4666800" cy="1882800"/>
          </a:xfr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1"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bg1"/>
                </a:solidFill>
              </a:defRPr>
            </a:lvl1pPr>
          </a:lstStyle>
          <a:p>
            <a:pPr lvl="0"/>
            <a:r>
              <a:rPr lang="en-US" dirty="0" smtClean="0"/>
              <a:t>Click to add footer text</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550385"/>
            <a:ext cx="3172921" cy="306831"/>
          </a:xfrm>
          <a:prstGeom prst="rect">
            <a:avLst/>
          </a:prstGeom>
        </p:spPr>
      </p:pic>
    </p:spTree>
    <p:extLst>
      <p:ext uri="{BB962C8B-B14F-4D97-AF65-F5344CB8AC3E}">
        <p14:creationId xmlns:p14="http://schemas.microsoft.com/office/powerpoint/2010/main" val="203558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Title Slide (Image ONLY)">
    <p:bg>
      <p:bgPr>
        <a:solidFill>
          <a:srgbClr val="000000"/>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bg1"/>
                </a:solidFill>
              </a:defRPr>
            </a:lvl1pPr>
          </a:lstStyle>
          <a:p>
            <a:fld id="{4034BEE3-566C-4068-A777-C3A4762E861B}" type="slidenum">
              <a:rPr lang="en-GB" smtClean="0"/>
              <a:pPr/>
              <a:t>‹#›</a:t>
            </a:fld>
            <a:endParaRPr lang="en-GB" dirty="0"/>
          </a:p>
        </p:txBody>
      </p:sp>
      <p:sp>
        <p:nvSpPr>
          <p:cNvPr id="10" name="Picture Placeholder 31"/>
          <p:cNvSpPr>
            <a:spLocks noGrp="1"/>
          </p:cNvSpPr>
          <p:nvPr>
            <p:ph type="pic" sz="quarter" idx="15"/>
          </p:nvPr>
        </p:nvSpPr>
        <p:spPr>
          <a:xfrm>
            <a:off x="-8176" y="857"/>
            <a:ext cx="12200176" cy="6857143"/>
          </a:xfrm>
        </p:spPr>
        <p:txBody>
          <a:bodyPr anchor="ctr"/>
          <a:lstStyle>
            <a:lvl1pPr algn="ctr">
              <a:defRPr>
                <a:solidFill>
                  <a:schemeClr val="bg1"/>
                </a:solidFill>
              </a:defRPr>
            </a:lvl1pPr>
          </a:lstStyle>
          <a:p>
            <a:r>
              <a:rPr lang="en-US" dirty="0" smtClean="0"/>
              <a:t>Click icon to add picture</a:t>
            </a:r>
            <a:endParaRPr lang="en-GB" dirty="0"/>
          </a:p>
        </p:txBody>
      </p:sp>
      <p:sp>
        <p:nvSpPr>
          <p:cNvPr id="32" name="Picture Placeholder 31"/>
          <p:cNvSpPr>
            <a:spLocks noGrp="1"/>
          </p:cNvSpPr>
          <p:nvPr>
            <p:ph type="pic" sz="quarter" idx="13"/>
          </p:nvPr>
        </p:nvSpPr>
        <p:spPr>
          <a:xfrm>
            <a:off x="-6650" y="857"/>
            <a:ext cx="12200176" cy="6857143"/>
          </a:xfrm>
        </p:spPr>
        <p:txBody>
          <a:bodyPr anchor="ctr"/>
          <a:lstStyle>
            <a:lvl1pPr algn="ctr">
              <a:defRPr>
                <a:solidFill>
                  <a:schemeClr val="bg1"/>
                </a:solidFill>
              </a:defRPr>
            </a:lvl1pPr>
          </a:lstStyle>
          <a:p>
            <a:r>
              <a:rPr lang="en-US" dirty="0" smtClean="0"/>
              <a:t>Click icon to add picture</a:t>
            </a:r>
            <a:endParaRPr lang="en-GB" dirty="0"/>
          </a:p>
        </p:txBody>
      </p:sp>
      <p:sp>
        <p:nvSpPr>
          <p:cNvPr id="7"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bg1"/>
                </a:solidFill>
              </a:defRPr>
            </a:lvl1pPr>
          </a:lstStyle>
          <a:p>
            <a:pPr lvl="0"/>
            <a:r>
              <a:rPr lang="en-US" dirty="0" smtClean="0"/>
              <a:t>Click to add footer text</a:t>
            </a:r>
          </a:p>
        </p:txBody>
      </p:sp>
      <p:sp>
        <p:nvSpPr>
          <p:cNvPr id="8" name="Title 1"/>
          <p:cNvSpPr>
            <a:spLocks noGrp="1"/>
          </p:cNvSpPr>
          <p:nvPr>
            <p:ph type="ctrTitle"/>
          </p:nvPr>
        </p:nvSpPr>
        <p:spPr>
          <a:xfrm>
            <a:off x="360000" y="3846097"/>
            <a:ext cx="11466875" cy="1143000"/>
          </a:xfrm>
        </p:spPr>
        <p:txBody>
          <a:bodyPr anchor="b">
            <a:noAutofit/>
          </a:bodyPr>
          <a:lstStyle>
            <a:lvl1pPr algn="l">
              <a:defRPr sz="2400" b="1">
                <a:solidFill>
                  <a:schemeClr val="bg1"/>
                </a:solidFill>
              </a:defRPr>
            </a:lvl1pPr>
          </a:lstStyle>
          <a:p>
            <a:r>
              <a:rPr lang="en-US" smtClean="0"/>
              <a:t>Click to edit Master title style</a:t>
            </a:r>
            <a:endParaRPr lang="en-GB" dirty="0"/>
          </a:p>
        </p:txBody>
      </p:sp>
      <p:sp>
        <p:nvSpPr>
          <p:cNvPr id="9" name="Subtitle 2"/>
          <p:cNvSpPr>
            <a:spLocks noGrp="1"/>
          </p:cNvSpPr>
          <p:nvPr>
            <p:ph type="subTitle" idx="1"/>
          </p:nvPr>
        </p:nvSpPr>
        <p:spPr>
          <a:xfrm>
            <a:off x="360000" y="4989097"/>
            <a:ext cx="11466875" cy="1125748"/>
          </a:xfr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550385"/>
            <a:ext cx="3172921" cy="306831"/>
          </a:xfrm>
          <a:prstGeom prst="rect">
            <a:avLst/>
          </a:prstGeom>
        </p:spPr>
      </p:pic>
    </p:spTree>
    <p:extLst>
      <p:ext uri="{BB962C8B-B14F-4D97-AF65-F5344CB8AC3E}">
        <p14:creationId xmlns:p14="http://schemas.microsoft.com/office/powerpoint/2010/main" val="144996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Image ONLY)">
    <p:bg>
      <p:bgPr>
        <a:solidFill>
          <a:srgbClr val="000000"/>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bg1"/>
                </a:solidFill>
              </a:defRPr>
            </a:lvl1pPr>
          </a:lstStyle>
          <a:p>
            <a:fld id="{4DD98664-882C-4D8A-B754-A20392790825}" type="slidenum">
              <a:rPr lang="en-GB" smtClean="0"/>
              <a:pPr/>
              <a:t>‹#›</a:t>
            </a:fld>
            <a:endParaRPr lang="en-GB" dirty="0"/>
          </a:p>
        </p:txBody>
      </p:sp>
      <p:sp>
        <p:nvSpPr>
          <p:cNvPr id="9" name="Picture Placeholder 31"/>
          <p:cNvSpPr>
            <a:spLocks noGrp="1"/>
          </p:cNvSpPr>
          <p:nvPr>
            <p:ph type="pic" sz="quarter" idx="13"/>
          </p:nvPr>
        </p:nvSpPr>
        <p:spPr>
          <a:xfrm>
            <a:off x="-6650" y="857"/>
            <a:ext cx="12200176" cy="6857143"/>
          </a:xfrm>
        </p:spPr>
        <p:txBody>
          <a:bodyPr anchor="ctr"/>
          <a:lstStyle>
            <a:lvl1pPr algn="ctr">
              <a:defRPr>
                <a:solidFill>
                  <a:schemeClr val="bg1"/>
                </a:solidFill>
              </a:defRPr>
            </a:lvl1pPr>
          </a:lstStyle>
          <a:p>
            <a:r>
              <a:rPr lang="en-US" dirty="0" smtClean="0"/>
              <a:t>Click icon to add picture</a:t>
            </a:r>
            <a:endParaRPr lang="en-GB" dirty="0"/>
          </a:p>
        </p:txBody>
      </p:sp>
      <p:sp>
        <p:nvSpPr>
          <p:cNvPr id="8"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bg1"/>
                </a:solidFill>
              </a:defRPr>
            </a:lvl1pPr>
          </a:lstStyle>
          <a:p>
            <a:pPr lvl="0"/>
            <a:r>
              <a:rPr lang="en-US" dirty="0" smtClean="0"/>
              <a:t>Click to add footer text</a:t>
            </a:r>
          </a:p>
        </p:txBody>
      </p:sp>
      <p:sp>
        <p:nvSpPr>
          <p:cNvPr id="5" name="Text Placeholder 2"/>
          <p:cNvSpPr>
            <a:spLocks noGrp="1"/>
          </p:cNvSpPr>
          <p:nvPr>
            <p:ph type="body" sz="quarter" idx="15"/>
          </p:nvPr>
        </p:nvSpPr>
        <p:spPr>
          <a:xfrm>
            <a:off x="359998" y="2984855"/>
            <a:ext cx="11468465" cy="1585557"/>
          </a:xfrm>
        </p:spPr>
        <p:txBody>
          <a:bodyPr anchor="t"/>
          <a:lstStyle>
            <a:lvl1pPr algn="l">
              <a:spcBef>
                <a:spcPts val="200"/>
              </a:spcBef>
              <a:defRPr sz="2400" b="1">
                <a:solidFill>
                  <a:schemeClr val="bg1"/>
                </a:solidFill>
              </a:defRPr>
            </a:lvl1pPr>
            <a:lvl2pPr marL="0" indent="0" algn="l">
              <a:spcBef>
                <a:spcPts val="200"/>
              </a:spcBef>
              <a:buNone/>
              <a:defRPr sz="2200" b="0">
                <a:solidFill>
                  <a:schemeClr val="bg1"/>
                </a:solidFill>
              </a:defRPr>
            </a:lvl2pPr>
          </a:lstStyle>
          <a:p>
            <a:pPr lvl="0"/>
            <a:r>
              <a:rPr lang="en-US" smtClean="0"/>
              <a:t>Click to edit Master text styles</a:t>
            </a:r>
          </a:p>
          <a:p>
            <a:pPr lvl="1"/>
            <a:r>
              <a:rPr lang="en-US" smtClean="0"/>
              <a:t>Second level</a:t>
            </a:r>
          </a:p>
        </p:txBody>
      </p:sp>
      <p:sp>
        <p:nvSpPr>
          <p:cNvPr id="7" name="Text Placeholder 2"/>
          <p:cNvSpPr>
            <a:spLocks noGrp="1"/>
          </p:cNvSpPr>
          <p:nvPr>
            <p:ph type="body" sz="quarter" idx="16" hasCustomPrompt="1"/>
          </p:nvPr>
        </p:nvSpPr>
        <p:spPr>
          <a:xfrm>
            <a:off x="360363" y="2564672"/>
            <a:ext cx="976312" cy="411163"/>
          </a:xfrm>
        </p:spPr>
        <p:txBody>
          <a:bodyPr anchor="t"/>
          <a:lstStyle>
            <a:lvl1pPr algn="l">
              <a:spcBef>
                <a:spcPts val="200"/>
              </a:spcBef>
              <a:defRPr sz="2400" b="1">
                <a:solidFill>
                  <a:schemeClr val="bg1"/>
                </a:solidFill>
              </a:defRPr>
            </a:lvl1pPr>
            <a:lvl2pPr marL="0" indent="0" algn="l">
              <a:spcBef>
                <a:spcPts val="200"/>
              </a:spcBef>
              <a:buNone/>
              <a:defRPr sz="2200" b="0">
                <a:solidFill>
                  <a:schemeClr val="tx1"/>
                </a:solidFill>
              </a:defRPr>
            </a:lvl2pPr>
          </a:lstStyle>
          <a:p>
            <a:pPr lvl="0"/>
            <a:r>
              <a:rPr lang="en-US" dirty="0" smtClean="0"/>
              <a:t>No.</a:t>
            </a:r>
          </a:p>
        </p:txBody>
      </p:sp>
    </p:spTree>
    <p:extLst>
      <p:ext uri="{BB962C8B-B14F-4D97-AF65-F5344CB8AC3E}">
        <p14:creationId xmlns:p14="http://schemas.microsoft.com/office/powerpoint/2010/main" val="232493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4034BEE3-566C-4068-A777-C3A4762E861B}" type="slidenum">
              <a:rPr lang="en-GB" smtClean="0"/>
              <a:pPr/>
              <a:t>‹#›</a:t>
            </a:fld>
            <a:endParaRPr lang="en-GB" dirty="0"/>
          </a:p>
        </p:txBody>
      </p:sp>
      <p:sp>
        <p:nvSpPr>
          <p:cNvPr id="7" name="Picture Placeholder 31"/>
          <p:cNvSpPr>
            <a:spLocks noGrp="1"/>
          </p:cNvSpPr>
          <p:nvPr>
            <p:ph type="pic" sz="quarter" idx="13"/>
          </p:nvPr>
        </p:nvSpPr>
        <p:spPr>
          <a:xfrm>
            <a:off x="-6650" y="857"/>
            <a:ext cx="12200176" cy="6857143"/>
          </a:xfrm>
        </p:spPr>
        <p:txBody>
          <a:bodyPr anchor="ctr"/>
          <a:lstStyle>
            <a:lvl1pPr algn="ctr">
              <a:defRPr>
                <a:solidFill>
                  <a:schemeClr val="bg1"/>
                </a:solidFill>
              </a:defRPr>
            </a:lvl1pPr>
          </a:lstStyle>
          <a:p>
            <a:r>
              <a:rPr lang="en-US" dirty="0" smtClean="0"/>
              <a:t>Drag picture to placeholder or click icon to add</a:t>
            </a:r>
            <a:endParaRPr lang="en-GB" dirty="0"/>
          </a:p>
        </p:txBody>
      </p:sp>
      <p:sp>
        <p:nvSpPr>
          <p:cNvPr id="33"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sp>
        <p:nvSpPr>
          <p:cNvPr id="2" name="Title 1"/>
          <p:cNvSpPr>
            <a:spLocks noGrp="1"/>
          </p:cNvSpPr>
          <p:nvPr>
            <p:ph type="ctrTitle"/>
          </p:nvPr>
        </p:nvSpPr>
        <p:spPr>
          <a:xfrm>
            <a:off x="7162799" y="1138238"/>
            <a:ext cx="4665663" cy="1787237"/>
          </a:xfrm>
        </p:spPr>
        <p:txBody>
          <a:bodyPr anchor="b">
            <a:noAutofit/>
          </a:bodyPr>
          <a:lstStyle>
            <a:lvl1pPr algn="l">
              <a:defRPr sz="2400" b="1">
                <a:solidFill>
                  <a:schemeClr val="tx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7162799" y="3146902"/>
            <a:ext cx="4665663" cy="1882298"/>
          </a:xfr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3172921" cy="493200"/>
          </a:xfrm>
          <a:prstGeom prst="rect">
            <a:avLst/>
          </a:prstGeom>
        </p:spPr>
      </p:pic>
    </p:spTree>
    <p:extLst>
      <p:ext uri="{BB962C8B-B14F-4D97-AF65-F5344CB8AC3E}">
        <p14:creationId xmlns:p14="http://schemas.microsoft.com/office/powerpoint/2010/main" val="1954389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Title Slide 1 (White)">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4034BEE3-566C-4068-A777-C3A4762E861B}" type="slidenum">
              <a:rPr lang="en-GB" smtClean="0"/>
              <a:pPr/>
              <a:t>‹#›</a:t>
            </a:fld>
            <a:endParaRPr lang="en-GB" dirty="0"/>
          </a:p>
        </p:txBody>
      </p:sp>
      <p:sp>
        <p:nvSpPr>
          <p:cNvPr id="32" name="Picture Placeholder 31"/>
          <p:cNvSpPr>
            <a:spLocks noGrp="1"/>
          </p:cNvSpPr>
          <p:nvPr>
            <p:ph type="pic" sz="quarter" idx="13"/>
          </p:nvPr>
        </p:nvSpPr>
        <p:spPr>
          <a:xfrm>
            <a:off x="-6650" y="857"/>
            <a:ext cx="12200176" cy="6857143"/>
          </a:xfrm>
        </p:spPr>
        <p:txBody>
          <a:bodyPr anchor="ctr"/>
          <a:lstStyle>
            <a:lvl1pPr algn="ctr">
              <a:defRPr>
                <a:solidFill>
                  <a:schemeClr val="tx1"/>
                </a:solidFill>
              </a:defRPr>
            </a:lvl1pPr>
          </a:lstStyle>
          <a:p>
            <a:r>
              <a:rPr lang="en-US" dirty="0" smtClean="0"/>
              <a:t>Drag picture to placeholder or click icon to add</a:t>
            </a:r>
            <a:endParaRPr lang="en-GB" dirty="0"/>
          </a:p>
        </p:txBody>
      </p:sp>
      <p:sp>
        <p:nvSpPr>
          <p:cNvPr id="2" name="Title 1"/>
          <p:cNvSpPr>
            <a:spLocks noGrp="1"/>
          </p:cNvSpPr>
          <p:nvPr>
            <p:ph type="ctrTitle"/>
          </p:nvPr>
        </p:nvSpPr>
        <p:spPr>
          <a:xfrm>
            <a:off x="360000" y="3846097"/>
            <a:ext cx="11466875" cy="1143000"/>
          </a:xfrm>
        </p:spPr>
        <p:txBody>
          <a:bodyPr anchor="b">
            <a:noAutofit/>
          </a:bodyPr>
          <a:lstStyle>
            <a:lvl1pPr algn="l">
              <a:defRPr sz="2400" b="1">
                <a:solidFill>
                  <a:schemeClr val="tx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60000" y="4989097"/>
            <a:ext cx="11466875" cy="1125748"/>
          </a:xfrm>
        </p:spPr>
        <p:txBody>
          <a:bodyPr anchor="t">
            <a:noAutofit/>
          </a:bodyPr>
          <a:lstStyle>
            <a:lvl1pPr marL="0" indent="0" algn="l">
              <a:spcBef>
                <a:spcPts val="200"/>
              </a:spcBef>
              <a:buNone/>
              <a:defRPr sz="2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7"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3172921" cy="493200"/>
          </a:xfrm>
          <a:prstGeom prst="rect">
            <a:avLst/>
          </a:prstGeom>
        </p:spPr>
      </p:pic>
    </p:spTree>
    <p:extLst>
      <p:ext uri="{BB962C8B-B14F-4D97-AF65-F5344CB8AC3E}">
        <p14:creationId xmlns:p14="http://schemas.microsoft.com/office/powerpoint/2010/main" val="78482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4DD98664-882C-4D8A-B754-A20392790825}" type="slidenum">
              <a:rPr lang="en-GB" smtClean="0"/>
              <a:pPr/>
              <a:t>‹#›</a:t>
            </a:fld>
            <a:endParaRPr lang="en-GB" dirty="0"/>
          </a:p>
        </p:txBody>
      </p:sp>
      <p:sp>
        <p:nvSpPr>
          <p:cNvPr id="7" name="Picture Placeholder 31"/>
          <p:cNvSpPr>
            <a:spLocks noGrp="1"/>
          </p:cNvSpPr>
          <p:nvPr>
            <p:ph type="pic" sz="quarter" idx="13"/>
          </p:nvPr>
        </p:nvSpPr>
        <p:spPr>
          <a:xfrm>
            <a:off x="-6650" y="857"/>
            <a:ext cx="12200176" cy="6857143"/>
          </a:xfrm>
        </p:spPr>
        <p:txBody>
          <a:bodyPr anchor="ctr"/>
          <a:lstStyle>
            <a:lvl1pPr algn="ctr">
              <a:defRPr>
                <a:solidFill>
                  <a:schemeClr val="bg1"/>
                </a:solidFill>
              </a:defRPr>
            </a:lvl1pPr>
          </a:lstStyle>
          <a:p>
            <a:r>
              <a:rPr lang="en-US" dirty="0" smtClean="0"/>
              <a:t>Drag picture to placeholder or click icon to add</a:t>
            </a:r>
            <a:endParaRPr lang="en-GB" dirty="0"/>
          </a:p>
        </p:txBody>
      </p:sp>
      <p:sp>
        <p:nvSpPr>
          <p:cNvPr id="3" name="Text Placeholder 2"/>
          <p:cNvSpPr>
            <a:spLocks noGrp="1"/>
          </p:cNvSpPr>
          <p:nvPr>
            <p:ph type="body" sz="quarter" idx="15"/>
          </p:nvPr>
        </p:nvSpPr>
        <p:spPr>
          <a:xfrm>
            <a:off x="360362" y="2984855"/>
            <a:ext cx="11466511" cy="1585557"/>
          </a:xfr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smtClean="0"/>
              <a:t>Click to edit Master text styles</a:t>
            </a:r>
          </a:p>
          <a:p>
            <a:pPr lvl="1"/>
            <a:r>
              <a:rPr lang="en-US" smtClean="0"/>
              <a:t>Second level</a:t>
            </a:r>
          </a:p>
        </p:txBody>
      </p:sp>
      <p:sp>
        <p:nvSpPr>
          <p:cNvPr id="8"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sp>
        <p:nvSpPr>
          <p:cNvPr id="5" name="Text Placeholder 2"/>
          <p:cNvSpPr>
            <a:spLocks noGrp="1"/>
          </p:cNvSpPr>
          <p:nvPr>
            <p:ph type="body" sz="quarter" idx="16" hasCustomPrompt="1"/>
          </p:nvPr>
        </p:nvSpPr>
        <p:spPr>
          <a:xfrm>
            <a:off x="359999" y="2564672"/>
            <a:ext cx="976676" cy="411163"/>
          </a:xfr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dirty="0" smtClean="0"/>
              <a:t>No.</a:t>
            </a:r>
          </a:p>
        </p:txBody>
      </p:sp>
    </p:spTree>
    <p:extLst>
      <p:ext uri="{BB962C8B-B14F-4D97-AF65-F5344CB8AC3E}">
        <p14:creationId xmlns:p14="http://schemas.microsoft.com/office/powerpoint/2010/main" val="118717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solidFill>
                  <a:schemeClr val="tx1"/>
                </a:solidFill>
              </a:defRPr>
            </a:lvl1pPr>
          </a:lstStyle>
          <a:p>
            <a:fld id="{4034BEE3-566C-4068-A777-C3A4762E861B}" type="slidenum">
              <a:rPr lang="en-GB" smtClean="0"/>
              <a:pPr/>
              <a:t>‹#›</a:t>
            </a:fld>
            <a:endParaRPr lang="en-GB" dirty="0"/>
          </a:p>
        </p:txBody>
      </p:sp>
      <p:sp>
        <p:nvSpPr>
          <p:cNvPr id="7" name="Title 1"/>
          <p:cNvSpPr>
            <a:spLocks noGrp="1"/>
          </p:cNvSpPr>
          <p:nvPr>
            <p:ph type="title"/>
          </p:nvPr>
        </p:nvSpPr>
        <p:spPr>
          <a:xfrm>
            <a:off x="359999" y="853200"/>
            <a:ext cx="11466999" cy="838800"/>
          </a:xfrm>
        </p:spPr>
        <p:txBody>
          <a:bodyPr>
            <a:noAutofit/>
          </a:bodyPr>
          <a:lstStyle>
            <a:lvl1pPr>
              <a:defRPr>
                <a:solidFill>
                  <a:schemeClr val="tx1"/>
                </a:solidFill>
              </a:defRPr>
            </a:lvl1pPr>
          </a:lstStyle>
          <a:p>
            <a:r>
              <a:rPr lang="en-US" smtClean="0"/>
              <a:t>Click to edit Master title style</a:t>
            </a:r>
            <a:endParaRPr lang="en-GB" dirty="0"/>
          </a:p>
        </p:txBody>
      </p:sp>
      <p:sp>
        <p:nvSpPr>
          <p:cNvPr id="12" name="Content Placeholder 4"/>
          <p:cNvSpPr>
            <a:spLocks noGrp="1"/>
          </p:cNvSpPr>
          <p:nvPr>
            <p:ph sz="quarter" idx="14" hasCustomPrompt="1"/>
          </p:nvPr>
        </p:nvSpPr>
        <p:spPr>
          <a:xfrm>
            <a:off x="360000" y="1219825"/>
            <a:ext cx="11466998" cy="472175"/>
          </a:xfrm>
        </p:spPr>
        <p:txBody>
          <a:bodyPr>
            <a:noAutofit/>
          </a:bodyPr>
          <a:lstStyle>
            <a:lvl1pPr>
              <a:spcBef>
                <a:spcPts val="0"/>
              </a:spcBef>
              <a:defRPr sz="2200" b="0">
                <a:solidFill>
                  <a:schemeClr val="tx1"/>
                </a:solidFill>
              </a:defRPr>
            </a:lvl1pPr>
          </a:lstStyle>
          <a:p>
            <a:pPr lvl="0"/>
            <a:r>
              <a:rPr lang="en-US" dirty="0" smtClean="0"/>
              <a:t>Click to add sub-title</a:t>
            </a:r>
          </a:p>
        </p:txBody>
      </p:sp>
      <p:sp>
        <p:nvSpPr>
          <p:cNvPr id="13" name="Text Placeholder 17"/>
          <p:cNvSpPr>
            <a:spLocks noGrp="1"/>
          </p:cNvSpPr>
          <p:nvPr>
            <p:ph type="body" sz="quarter" idx="15"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sp>
        <p:nvSpPr>
          <p:cNvPr id="8" name="Content Placeholder 2"/>
          <p:cNvSpPr>
            <a:spLocks noGrp="1"/>
          </p:cNvSpPr>
          <p:nvPr>
            <p:ph idx="1"/>
          </p:nvPr>
        </p:nvSpPr>
        <p:spPr>
          <a:xfrm>
            <a:off x="360000" y="1693234"/>
            <a:ext cx="11466874" cy="4426579"/>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18" name="Straight Connector 17"/>
          <p:cNvCxnSpPr/>
          <p:nvPr userDrawn="1"/>
        </p:nvCxnSpPr>
        <p:spPr>
          <a:xfrm>
            <a:off x="3262583" y="94038"/>
            <a:ext cx="0" cy="389724"/>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9" name="Picture Placeholder 25"/>
          <p:cNvSpPr>
            <a:spLocks noGrp="1"/>
          </p:cNvSpPr>
          <p:nvPr>
            <p:ph type="pic" sz="quarter" idx="16"/>
          </p:nvPr>
        </p:nvSpPr>
        <p:spPr>
          <a:xfrm>
            <a:off x="3503712" y="83575"/>
            <a:ext cx="2970000" cy="410650"/>
          </a:xfrm>
        </p:spPr>
        <p:txBody>
          <a:bodyPr/>
          <a:lstStyle/>
          <a:p>
            <a:endParaRPr lang="en-GB" dirty="0"/>
          </a:p>
        </p:txBody>
      </p:sp>
    </p:spTree>
    <p:extLst>
      <p:ext uri="{BB962C8B-B14F-4D97-AF65-F5344CB8AC3E}">
        <p14:creationId xmlns:p14="http://schemas.microsoft.com/office/powerpoint/2010/main" val="1033113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2 x Content (3)">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693234"/>
            <a:ext cx="5626800" cy="4426579"/>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034BEE3-566C-4068-A777-C3A4762E861B}" type="slidenum">
              <a:rPr lang="en-GB" smtClean="0"/>
              <a:pPr/>
              <a:t>‹#›</a:t>
            </a:fld>
            <a:endParaRPr lang="en-GB" dirty="0"/>
          </a:p>
        </p:txBody>
      </p:sp>
      <p:sp>
        <p:nvSpPr>
          <p:cNvPr id="58" name="Content Placeholder 35"/>
          <p:cNvSpPr>
            <a:spLocks noGrp="1"/>
          </p:cNvSpPr>
          <p:nvPr>
            <p:ph sz="quarter" idx="14"/>
          </p:nvPr>
        </p:nvSpPr>
        <p:spPr>
          <a:xfrm>
            <a:off x="6191574" y="1693234"/>
            <a:ext cx="5628408" cy="442658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itle 1"/>
          <p:cNvSpPr>
            <a:spLocks noGrp="1"/>
          </p:cNvSpPr>
          <p:nvPr>
            <p:ph type="title"/>
          </p:nvPr>
        </p:nvSpPr>
        <p:spPr>
          <a:xfrm>
            <a:off x="359999" y="853200"/>
            <a:ext cx="11459981" cy="840032"/>
          </a:xfrm>
        </p:spPr>
        <p:txBody>
          <a:bodyPr>
            <a:noAutofit/>
          </a:bodyPr>
          <a:lstStyle>
            <a:lvl1pPr>
              <a:defRPr>
                <a:solidFill>
                  <a:schemeClr val="tx1"/>
                </a:solidFill>
              </a:defRPr>
            </a:lvl1pPr>
          </a:lstStyle>
          <a:p>
            <a:r>
              <a:rPr lang="en-US" smtClean="0"/>
              <a:t>Click to edit Master title style</a:t>
            </a:r>
            <a:endParaRPr lang="en-GB" dirty="0"/>
          </a:p>
        </p:txBody>
      </p:sp>
      <p:sp>
        <p:nvSpPr>
          <p:cNvPr id="13" name="Content Placeholder 4"/>
          <p:cNvSpPr>
            <a:spLocks noGrp="1"/>
          </p:cNvSpPr>
          <p:nvPr>
            <p:ph sz="quarter" idx="16" hasCustomPrompt="1"/>
          </p:nvPr>
        </p:nvSpPr>
        <p:spPr>
          <a:xfrm>
            <a:off x="360000" y="1219825"/>
            <a:ext cx="11468463" cy="473408"/>
          </a:xfrm>
        </p:spPr>
        <p:txBody>
          <a:bodyPr>
            <a:noAutofit/>
          </a:bodyPr>
          <a:lstStyle>
            <a:lvl1pPr>
              <a:spcBef>
                <a:spcPts val="0"/>
              </a:spcBef>
              <a:defRPr sz="2200" b="0">
                <a:solidFill>
                  <a:schemeClr val="tx1"/>
                </a:solidFill>
              </a:defRPr>
            </a:lvl1pPr>
          </a:lstStyle>
          <a:p>
            <a:pPr lvl="0"/>
            <a:r>
              <a:rPr lang="en-US" dirty="0" smtClean="0"/>
              <a:t>Click to add sub-title</a:t>
            </a:r>
          </a:p>
        </p:txBody>
      </p:sp>
      <p:sp>
        <p:nvSpPr>
          <p:cNvPr id="12" name="Text Placeholder 17"/>
          <p:cNvSpPr>
            <a:spLocks noGrp="1"/>
          </p:cNvSpPr>
          <p:nvPr>
            <p:ph type="body" sz="quarter" idx="17"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cxnSp>
        <p:nvCxnSpPr>
          <p:cNvPr id="8" name="Straight Connector 7"/>
          <p:cNvCxnSpPr/>
          <p:nvPr userDrawn="1"/>
        </p:nvCxnSpPr>
        <p:spPr>
          <a:xfrm>
            <a:off x="3262583" y="94038"/>
            <a:ext cx="0" cy="389724"/>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0" name="Picture Placeholder 25"/>
          <p:cNvSpPr>
            <a:spLocks noGrp="1"/>
          </p:cNvSpPr>
          <p:nvPr>
            <p:ph type="pic" sz="quarter" idx="18"/>
          </p:nvPr>
        </p:nvSpPr>
        <p:spPr>
          <a:xfrm>
            <a:off x="3503712" y="83575"/>
            <a:ext cx="2970000" cy="410650"/>
          </a:xfrm>
        </p:spPr>
        <p:txBody>
          <a:bodyPr/>
          <a:lstStyle/>
          <a:p>
            <a:endParaRPr lang="en-GB" dirty="0"/>
          </a:p>
        </p:txBody>
      </p:sp>
    </p:spTree>
    <p:extLst>
      <p:ext uri="{BB962C8B-B14F-4D97-AF65-F5344CB8AC3E}">
        <p14:creationId xmlns:p14="http://schemas.microsoft.com/office/powerpoint/2010/main" val="1296627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1 (White)">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4034BEE3-566C-4068-A777-C3A4762E861B}" type="slidenum">
              <a:rPr lang="en-GB" smtClean="0"/>
              <a:pPr/>
              <a:t>‹#›</a:t>
            </a:fld>
            <a:endParaRPr lang="en-GB" dirty="0"/>
          </a:p>
        </p:txBody>
      </p:sp>
      <p:sp>
        <p:nvSpPr>
          <p:cNvPr id="32" name="Picture Placeholder 31"/>
          <p:cNvSpPr>
            <a:spLocks noGrp="1"/>
          </p:cNvSpPr>
          <p:nvPr>
            <p:ph type="pic" sz="quarter" idx="13"/>
          </p:nvPr>
        </p:nvSpPr>
        <p:spPr>
          <a:xfrm>
            <a:off x="-6650" y="857"/>
            <a:ext cx="12200176" cy="6857143"/>
          </a:xfrm>
        </p:spPr>
        <p:txBody>
          <a:bodyPr anchor="ctr"/>
          <a:lstStyle>
            <a:lvl1pPr algn="ctr">
              <a:defRPr>
                <a:solidFill>
                  <a:schemeClr val="tx1"/>
                </a:solidFill>
              </a:defRPr>
            </a:lvl1pPr>
          </a:lstStyle>
          <a:p>
            <a:r>
              <a:rPr lang="en-US" dirty="0" smtClean="0"/>
              <a:t>Click icon to add picture</a:t>
            </a:r>
            <a:endParaRPr lang="en-GB" dirty="0"/>
          </a:p>
        </p:txBody>
      </p:sp>
      <p:sp>
        <p:nvSpPr>
          <p:cNvPr id="2" name="Title 1"/>
          <p:cNvSpPr>
            <a:spLocks noGrp="1"/>
          </p:cNvSpPr>
          <p:nvPr>
            <p:ph type="ctrTitle"/>
          </p:nvPr>
        </p:nvSpPr>
        <p:spPr>
          <a:xfrm>
            <a:off x="360000" y="3846097"/>
            <a:ext cx="11466875" cy="1143000"/>
          </a:xfrm>
        </p:spPr>
        <p:txBody>
          <a:bodyPr anchor="b">
            <a:noAutofit/>
          </a:bodyPr>
          <a:lstStyle>
            <a:lvl1pPr algn="l">
              <a:defRPr sz="2400" b="1">
                <a:solidFill>
                  <a:schemeClr val="tx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360000" y="4989097"/>
            <a:ext cx="11466875" cy="1125748"/>
          </a:xfrm>
        </p:spPr>
        <p:txBody>
          <a:bodyPr anchor="t">
            <a:noAutofit/>
          </a:bodyPr>
          <a:lstStyle>
            <a:lvl1pPr marL="0" indent="0" algn="l">
              <a:spcBef>
                <a:spcPts val="200"/>
              </a:spcBef>
              <a:buNone/>
              <a:defRPr sz="2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7"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3172921" cy="493200"/>
          </a:xfrm>
          <a:prstGeom prst="rect">
            <a:avLst/>
          </a:prstGeom>
        </p:spPr>
      </p:pic>
    </p:spTree>
    <p:extLst>
      <p:ext uri="{BB962C8B-B14F-4D97-AF65-F5344CB8AC3E}">
        <p14:creationId xmlns:p14="http://schemas.microsoft.com/office/powerpoint/2010/main" val="1422397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3 x Content (7)">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998" y="1692000"/>
            <a:ext cx="3679200" cy="4427813"/>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034BEE3-566C-4068-A777-C3A4762E861B}" type="slidenum">
              <a:rPr lang="en-GB" smtClean="0"/>
              <a:pPr/>
              <a:t>‹#›</a:t>
            </a:fld>
            <a:endParaRPr lang="en-GB" dirty="0"/>
          </a:p>
        </p:txBody>
      </p:sp>
      <p:sp>
        <p:nvSpPr>
          <p:cNvPr id="32" name="Title 1"/>
          <p:cNvSpPr>
            <a:spLocks noGrp="1"/>
          </p:cNvSpPr>
          <p:nvPr>
            <p:ph type="title"/>
          </p:nvPr>
        </p:nvSpPr>
        <p:spPr>
          <a:xfrm>
            <a:off x="359999" y="853200"/>
            <a:ext cx="11459981" cy="838800"/>
          </a:xfrm>
        </p:spPr>
        <p:txBody>
          <a:bodyPr>
            <a:noAutofit/>
          </a:bodyPr>
          <a:lstStyle>
            <a:lvl1pPr>
              <a:defRPr>
                <a:solidFill>
                  <a:schemeClr val="tx1"/>
                </a:solidFill>
              </a:defRPr>
            </a:lvl1pPr>
          </a:lstStyle>
          <a:p>
            <a:r>
              <a:rPr lang="en-US" smtClean="0"/>
              <a:t>Click to edit Master title style</a:t>
            </a:r>
            <a:endParaRPr lang="en-GB" dirty="0"/>
          </a:p>
        </p:txBody>
      </p:sp>
      <p:sp>
        <p:nvSpPr>
          <p:cNvPr id="12" name="Content Placeholder 2"/>
          <p:cNvSpPr>
            <a:spLocks noGrp="1"/>
          </p:cNvSpPr>
          <p:nvPr>
            <p:ph idx="14"/>
          </p:nvPr>
        </p:nvSpPr>
        <p:spPr>
          <a:xfrm>
            <a:off x="4251325" y="1692000"/>
            <a:ext cx="3679200" cy="4427813"/>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Content Placeholder 2"/>
          <p:cNvSpPr>
            <a:spLocks noGrp="1"/>
          </p:cNvSpPr>
          <p:nvPr>
            <p:ph idx="15"/>
          </p:nvPr>
        </p:nvSpPr>
        <p:spPr>
          <a:xfrm>
            <a:off x="8142653" y="1692000"/>
            <a:ext cx="3677328" cy="4427813"/>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Content Placeholder 4"/>
          <p:cNvSpPr>
            <a:spLocks noGrp="1"/>
          </p:cNvSpPr>
          <p:nvPr>
            <p:ph sz="quarter" idx="16" hasCustomPrompt="1"/>
          </p:nvPr>
        </p:nvSpPr>
        <p:spPr>
          <a:xfrm>
            <a:off x="360000" y="1219825"/>
            <a:ext cx="11468463" cy="472175"/>
          </a:xfrm>
        </p:spPr>
        <p:txBody>
          <a:bodyPr>
            <a:noAutofit/>
          </a:bodyPr>
          <a:lstStyle>
            <a:lvl1pPr>
              <a:spcBef>
                <a:spcPts val="0"/>
              </a:spcBef>
              <a:defRPr sz="2200" b="0">
                <a:solidFill>
                  <a:schemeClr val="tx1"/>
                </a:solidFill>
              </a:defRPr>
            </a:lvl1pPr>
          </a:lstStyle>
          <a:p>
            <a:pPr lvl="0"/>
            <a:r>
              <a:rPr lang="en-US" dirty="0" smtClean="0"/>
              <a:t>Click to add sub-title</a:t>
            </a:r>
          </a:p>
        </p:txBody>
      </p:sp>
      <p:sp>
        <p:nvSpPr>
          <p:cNvPr id="15" name="Text Placeholder 17"/>
          <p:cNvSpPr>
            <a:spLocks noGrp="1"/>
          </p:cNvSpPr>
          <p:nvPr>
            <p:ph type="body" sz="quarter" idx="17"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cxnSp>
        <p:nvCxnSpPr>
          <p:cNvPr id="9" name="Straight Connector 8"/>
          <p:cNvCxnSpPr/>
          <p:nvPr userDrawn="1"/>
        </p:nvCxnSpPr>
        <p:spPr>
          <a:xfrm>
            <a:off x="3262583" y="94038"/>
            <a:ext cx="0" cy="389724"/>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0" name="Picture Placeholder 25"/>
          <p:cNvSpPr>
            <a:spLocks noGrp="1"/>
          </p:cNvSpPr>
          <p:nvPr>
            <p:ph type="pic" sz="quarter" idx="18"/>
          </p:nvPr>
        </p:nvSpPr>
        <p:spPr>
          <a:xfrm>
            <a:off x="3503712" y="83575"/>
            <a:ext cx="2970000" cy="410650"/>
          </a:xfrm>
        </p:spPr>
        <p:txBody>
          <a:bodyPr/>
          <a:lstStyle/>
          <a:p>
            <a:endParaRPr lang="en-GB" dirty="0"/>
          </a:p>
        </p:txBody>
      </p:sp>
    </p:spTree>
    <p:extLst>
      <p:ext uri="{BB962C8B-B14F-4D97-AF65-F5344CB8AC3E}">
        <p14:creationId xmlns:p14="http://schemas.microsoft.com/office/powerpoint/2010/main" val="904031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998" y="1692000"/>
            <a:ext cx="2714400" cy="4427813"/>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034BEE3-566C-4068-A777-C3A4762E861B}" type="slidenum">
              <a:rPr lang="en-GB" smtClean="0"/>
              <a:pPr/>
              <a:t>‹#›</a:t>
            </a:fld>
            <a:endParaRPr lang="en-GB" dirty="0"/>
          </a:p>
        </p:txBody>
      </p:sp>
      <p:sp>
        <p:nvSpPr>
          <p:cNvPr id="32" name="Title 1"/>
          <p:cNvSpPr>
            <a:spLocks noGrp="1"/>
          </p:cNvSpPr>
          <p:nvPr>
            <p:ph type="title"/>
          </p:nvPr>
        </p:nvSpPr>
        <p:spPr>
          <a:xfrm>
            <a:off x="359999" y="853200"/>
            <a:ext cx="11459981" cy="838800"/>
          </a:xfrm>
        </p:spPr>
        <p:txBody>
          <a:bodyPr>
            <a:noAutofit/>
          </a:bodyPr>
          <a:lstStyle>
            <a:lvl1pPr>
              <a:defRPr>
                <a:solidFill>
                  <a:schemeClr val="tx1"/>
                </a:solidFill>
              </a:defRPr>
            </a:lvl1pPr>
          </a:lstStyle>
          <a:p>
            <a:r>
              <a:rPr lang="en-US" smtClean="0"/>
              <a:t>Click to edit Master title style</a:t>
            </a:r>
            <a:endParaRPr lang="en-GB" dirty="0"/>
          </a:p>
        </p:txBody>
      </p:sp>
      <p:sp>
        <p:nvSpPr>
          <p:cNvPr id="14" name="Content Placeholder 2"/>
          <p:cNvSpPr>
            <a:spLocks noGrp="1"/>
          </p:cNvSpPr>
          <p:nvPr>
            <p:ph idx="14"/>
          </p:nvPr>
        </p:nvSpPr>
        <p:spPr>
          <a:xfrm>
            <a:off x="3279775" y="1692000"/>
            <a:ext cx="2714400" cy="4427813"/>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ntent Placeholder 2"/>
          <p:cNvSpPr>
            <a:spLocks noGrp="1"/>
          </p:cNvSpPr>
          <p:nvPr>
            <p:ph idx="15"/>
          </p:nvPr>
        </p:nvSpPr>
        <p:spPr>
          <a:xfrm>
            <a:off x="6199553" y="1692000"/>
            <a:ext cx="2714400" cy="4427813"/>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Content Placeholder 2"/>
          <p:cNvSpPr>
            <a:spLocks noGrp="1"/>
          </p:cNvSpPr>
          <p:nvPr>
            <p:ph idx="16"/>
          </p:nvPr>
        </p:nvSpPr>
        <p:spPr>
          <a:xfrm>
            <a:off x="9105580" y="1692000"/>
            <a:ext cx="2714400" cy="4427813"/>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Content Placeholder 4"/>
          <p:cNvSpPr>
            <a:spLocks noGrp="1"/>
          </p:cNvSpPr>
          <p:nvPr>
            <p:ph sz="quarter" idx="17" hasCustomPrompt="1"/>
          </p:nvPr>
        </p:nvSpPr>
        <p:spPr>
          <a:xfrm>
            <a:off x="360000" y="1219825"/>
            <a:ext cx="11459980" cy="472175"/>
          </a:xfrm>
        </p:spPr>
        <p:txBody>
          <a:bodyPr>
            <a:noAutofit/>
          </a:bodyPr>
          <a:lstStyle>
            <a:lvl1pPr>
              <a:spcBef>
                <a:spcPts val="0"/>
              </a:spcBef>
              <a:defRPr sz="2200" b="0">
                <a:solidFill>
                  <a:schemeClr val="tx1"/>
                </a:solidFill>
              </a:defRPr>
            </a:lvl1pPr>
          </a:lstStyle>
          <a:p>
            <a:pPr lvl="0"/>
            <a:r>
              <a:rPr lang="en-US" dirty="0" smtClean="0"/>
              <a:t>Click to add sub-title</a:t>
            </a:r>
          </a:p>
        </p:txBody>
      </p:sp>
      <p:sp>
        <p:nvSpPr>
          <p:cNvPr id="12" name="Text Placeholder 17"/>
          <p:cNvSpPr>
            <a:spLocks noGrp="1"/>
          </p:cNvSpPr>
          <p:nvPr>
            <p:ph type="body" sz="quarter" idx="18"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cxnSp>
        <p:nvCxnSpPr>
          <p:cNvPr id="10" name="Straight Connector 9"/>
          <p:cNvCxnSpPr/>
          <p:nvPr userDrawn="1"/>
        </p:nvCxnSpPr>
        <p:spPr>
          <a:xfrm>
            <a:off x="3262583" y="94038"/>
            <a:ext cx="0" cy="389724"/>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1" name="Picture Placeholder 25"/>
          <p:cNvSpPr>
            <a:spLocks noGrp="1"/>
          </p:cNvSpPr>
          <p:nvPr>
            <p:ph type="pic" sz="quarter" idx="19"/>
          </p:nvPr>
        </p:nvSpPr>
        <p:spPr>
          <a:xfrm>
            <a:off x="3503712" y="83575"/>
            <a:ext cx="2970000" cy="410650"/>
          </a:xfrm>
        </p:spPr>
        <p:txBody>
          <a:bodyPr/>
          <a:lstStyle/>
          <a:p>
            <a:endParaRPr lang="en-GB" dirty="0"/>
          </a:p>
        </p:txBody>
      </p:sp>
    </p:spTree>
    <p:extLst>
      <p:ext uri="{BB962C8B-B14F-4D97-AF65-F5344CB8AC3E}">
        <p14:creationId xmlns:p14="http://schemas.microsoft.com/office/powerpoint/2010/main" val="102977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solidFill>
                  <a:schemeClr val="tx1"/>
                </a:solidFill>
              </a:defRPr>
            </a:lvl1pPr>
          </a:lstStyle>
          <a:p>
            <a:fld id="{4034BEE3-566C-4068-A777-C3A4762E861B}" type="slidenum">
              <a:rPr lang="en-GB" smtClean="0"/>
              <a:pPr/>
              <a:t>‹#›</a:t>
            </a:fld>
            <a:endParaRPr lang="en-GB" dirty="0"/>
          </a:p>
        </p:txBody>
      </p:sp>
      <p:sp>
        <p:nvSpPr>
          <p:cNvPr id="7" name="Title 1"/>
          <p:cNvSpPr>
            <a:spLocks noGrp="1"/>
          </p:cNvSpPr>
          <p:nvPr>
            <p:ph type="title"/>
          </p:nvPr>
        </p:nvSpPr>
        <p:spPr>
          <a:xfrm>
            <a:off x="360000" y="853200"/>
            <a:ext cx="11466874" cy="838800"/>
          </a:xfrm>
        </p:spPr>
        <p:txBody>
          <a:bodyPr>
            <a:noAutofit/>
          </a:bodyPr>
          <a:lstStyle>
            <a:lvl1pPr>
              <a:defRPr>
                <a:solidFill>
                  <a:schemeClr val="tx1"/>
                </a:solidFill>
              </a:defRPr>
            </a:lvl1pPr>
          </a:lstStyle>
          <a:p>
            <a:r>
              <a:rPr lang="en-US" smtClean="0"/>
              <a:t>Click to edit Master title style</a:t>
            </a:r>
            <a:endParaRPr lang="en-GB" dirty="0"/>
          </a:p>
        </p:txBody>
      </p:sp>
      <p:sp>
        <p:nvSpPr>
          <p:cNvPr id="12" name="Content Placeholder 4"/>
          <p:cNvSpPr>
            <a:spLocks noGrp="1"/>
          </p:cNvSpPr>
          <p:nvPr>
            <p:ph sz="quarter" idx="14" hasCustomPrompt="1"/>
          </p:nvPr>
        </p:nvSpPr>
        <p:spPr>
          <a:xfrm>
            <a:off x="360000" y="1219825"/>
            <a:ext cx="11466873" cy="472175"/>
          </a:xfrm>
        </p:spPr>
        <p:txBody>
          <a:bodyPr>
            <a:noAutofit/>
          </a:bodyPr>
          <a:lstStyle>
            <a:lvl1pPr>
              <a:spcBef>
                <a:spcPts val="0"/>
              </a:spcBef>
              <a:defRPr sz="2200" b="0">
                <a:solidFill>
                  <a:schemeClr val="tx1"/>
                </a:solidFill>
              </a:defRPr>
            </a:lvl1pPr>
          </a:lstStyle>
          <a:p>
            <a:pPr lvl="0"/>
            <a:r>
              <a:rPr lang="en-US" dirty="0" smtClean="0"/>
              <a:t>Click to add sub-title</a:t>
            </a:r>
          </a:p>
        </p:txBody>
      </p:sp>
      <p:sp>
        <p:nvSpPr>
          <p:cNvPr id="9" name="Text Placeholder 17"/>
          <p:cNvSpPr>
            <a:spLocks noGrp="1"/>
          </p:cNvSpPr>
          <p:nvPr>
            <p:ph type="body" sz="quarter" idx="15"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cxnSp>
        <p:nvCxnSpPr>
          <p:cNvPr id="6" name="Straight Connector 5"/>
          <p:cNvCxnSpPr/>
          <p:nvPr userDrawn="1"/>
        </p:nvCxnSpPr>
        <p:spPr>
          <a:xfrm>
            <a:off x="3262583" y="94038"/>
            <a:ext cx="0" cy="389724"/>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8" name="Picture Placeholder 25"/>
          <p:cNvSpPr>
            <a:spLocks noGrp="1"/>
          </p:cNvSpPr>
          <p:nvPr>
            <p:ph type="pic" sz="quarter" idx="16"/>
          </p:nvPr>
        </p:nvSpPr>
        <p:spPr>
          <a:xfrm>
            <a:off x="3503712" y="83575"/>
            <a:ext cx="2970000" cy="410650"/>
          </a:xfrm>
        </p:spPr>
        <p:txBody>
          <a:bodyPr/>
          <a:lstStyle/>
          <a:p>
            <a:endParaRPr lang="en-GB" dirty="0"/>
          </a:p>
        </p:txBody>
      </p:sp>
    </p:spTree>
    <p:extLst>
      <p:ext uri="{BB962C8B-B14F-4D97-AF65-F5344CB8AC3E}">
        <p14:creationId xmlns:p14="http://schemas.microsoft.com/office/powerpoint/2010/main" val="873354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White)">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cxnSp>
        <p:nvCxnSpPr>
          <p:cNvPr id="5" name="Straight Connector 4"/>
          <p:cNvCxnSpPr/>
          <p:nvPr userDrawn="1"/>
        </p:nvCxnSpPr>
        <p:spPr>
          <a:xfrm>
            <a:off x="3262583" y="94038"/>
            <a:ext cx="0" cy="389724"/>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6" name="Picture Placeholder 25"/>
          <p:cNvSpPr>
            <a:spLocks noGrp="1"/>
          </p:cNvSpPr>
          <p:nvPr>
            <p:ph type="pic" sz="quarter" idx="16"/>
          </p:nvPr>
        </p:nvSpPr>
        <p:spPr>
          <a:xfrm>
            <a:off x="3503712" y="83575"/>
            <a:ext cx="2970000" cy="410650"/>
          </a:xfrm>
        </p:spPr>
        <p:txBody>
          <a:bodyPr/>
          <a:lstStyle/>
          <a:p>
            <a:endParaRPr lang="en-GB" dirty="0"/>
          </a:p>
        </p:txBody>
      </p:sp>
    </p:spTree>
    <p:extLst>
      <p:ext uri="{BB962C8B-B14F-4D97-AF65-F5344CB8AC3E}">
        <p14:creationId xmlns:p14="http://schemas.microsoft.com/office/powerpoint/2010/main" val="61217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Slide (Image ONLY)">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7162800" y="1137600"/>
            <a:ext cx="4666800" cy="1789200"/>
          </a:xfrm>
        </p:spPr>
        <p:txBody>
          <a:bodyPr anchor="b">
            <a:noAutofit/>
          </a:bodyPr>
          <a:lstStyle>
            <a:lvl1pPr algn="l">
              <a:defRPr sz="2400" b="1">
                <a:solidFill>
                  <a:schemeClr val="bg1"/>
                </a:solidFill>
              </a:defRPr>
            </a:lvl1pPr>
          </a:lstStyle>
          <a:p>
            <a:r>
              <a:rPr lang="en-US" smtClean="0"/>
              <a:t>Click to edit Master title style</a:t>
            </a:r>
            <a:endParaRPr lang="en-GB" dirty="0"/>
          </a:p>
        </p:txBody>
      </p:sp>
      <p:sp>
        <p:nvSpPr>
          <p:cNvPr id="8" name="Subtitle 2"/>
          <p:cNvSpPr>
            <a:spLocks noGrp="1"/>
          </p:cNvSpPr>
          <p:nvPr>
            <p:ph type="subTitle" idx="1"/>
          </p:nvPr>
        </p:nvSpPr>
        <p:spPr>
          <a:xfrm>
            <a:off x="7162800" y="3146400"/>
            <a:ext cx="4666800" cy="1882800"/>
          </a:xfr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1"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bg1"/>
                </a:solidFill>
              </a:defRPr>
            </a:lvl1pPr>
          </a:lstStyle>
          <a:p>
            <a:pPr lvl="0"/>
            <a:r>
              <a:rPr lang="en-US" dirty="0" smtClean="0"/>
              <a:t>Click to add footer text</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3172921" cy="493200"/>
          </a:xfrm>
          <a:prstGeom prst="rect">
            <a:avLst/>
          </a:prstGeom>
        </p:spPr>
      </p:pic>
    </p:spTree>
    <p:extLst>
      <p:ext uri="{BB962C8B-B14F-4D97-AF65-F5344CB8AC3E}">
        <p14:creationId xmlns:p14="http://schemas.microsoft.com/office/powerpoint/2010/main" val="922241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Title Slide (Image ONLY)">
    <p:bg>
      <p:bgPr>
        <a:solidFill>
          <a:srgbClr val="000000"/>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bg1"/>
                </a:solidFill>
              </a:defRPr>
            </a:lvl1pPr>
          </a:lstStyle>
          <a:p>
            <a:fld id="{4034BEE3-566C-4068-A777-C3A4762E861B}" type="slidenum">
              <a:rPr lang="en-GB" smtClean="0"/>
              <a:pPr/>
              <a:t>‹#›</a:t>
            </a:fld>
            <a:endParaRPr lang="en-GB" dirty="0"/>
          </a:p>
        </p:txBody>
      </p:sp>
      <p:sp>
        <p:nvSpPr>
          <p:cNvPr id="10" name="Picture Placeholder 31"/>
          <p:cNvSpPr>
            <a:spLocks noGrp="1"/>
          </p:cNvSpPr>
          <p:nvPr>
            <p:ph type="pic" sz="quarter" idx="15"/>
          </p:nvPr>
        </p:nvSpPr>
        <p:spPr>
          <a:xfrm>
            <a:off x="-8176" y="857"/>
            <a:ext cx="12200176" cy="6857143"/>
          </a:xfrm>
        </p:spPr>
        <p:txBody>
          <a:bodyPr anchor="ctr"/>
          <a:lstStyle>
            <a:lvl1pPr algn="ctr">
              <a:defRPr>
                <a:solidFill>
                  <a:schemeClr val="bg1"/>
                </a:solidFill>
              </a:defRPr>
            </a:lvl1pPr>
          </a:lstStyle>
          <a:p>
            <a:r>
              <a:rPr lang="en-US" dirty="0" smtClean="0"/>
              <a:t>Drag picture to placeholder or click icon to add</a:t>
            </a:r>
            <a:endParaRPr lang="en-GB" dirty="0"/>
          </a:p>
        </p:txBody>
      </p:sp>
      <p:sp>
        <p:nvSpPr>
          <p:cNvPr id="32" name="Picture Placeholder 31"/>
          <p:cNvSpPr>
            <a:spLocks noGrp="1"/>
          </p:cNvSpPr>
          <p:nvPr>
            <p:ph type="pic" sz="quarter" idx="13"/>
          </p:nvPr>
        </p:nvSpPr>
        <p:spPr>
          <a:xfrm>
            <a:off x="-6650" y="857"/>
            <a:ext cx="12200176" cy="6857143"/>
          </a:xfrm>
        </p:spPr>
        <p:txBody>
          <a:bodyPr anchor="ctr"/>
          <a:lstStyle>
            <a:lvl1pPr algn="ctr">
              <a:defRPr>
                <a:solidFill>
                  <a:schemeClr val="bg1"/>
                </a:solidFill>
              </a:defRPr>
            </a:lvl1pPr>
          </a:lstStyle>
          <a:p>
            <a:r>
              <a:rPr lang="en-US" dirty="0" smtClean="0"/>
              <a:t>Drag picture to placeholder or click icon to add</a:t>
            </a:r>
            <a:endParaRPr lang="en-GB" dirty="0"/>
          </a:p>
        </p:txBody>
      </p:sp>
      <p:sp>
        <p:nvSpPr>
          <p:cNvPr id="7"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bg1"/>
                </a:solidFill>
              </a:defRPr>
            </a:lvl1pPr>
          </a:lstStyle>
          <a:p>
            <a:pPr lvl="0"/>
            <a:r>
              <a:rPr lang="en-US" dirty="0" smtClean="0"/>
              <a:t>Click to add footer text</a:t>
            </a:r>
          </a:p>
        </p:txBody>
      </p:sp>
      <p:sp>
        <p:nvSpPr>
          <p:cNvPr id="8" name="Title 1"/>
          <p:cNvSpPr>
            <a:spLocks noGrp="1"/>
          </p:cNvSpPr>
          <p:nvPr>
            <p:ph type="ctrTitle"/>
          </p:nvPr>
        </p:nvSpPr>
        <p:spPr>
          <a:xfrm>
            <a:off x="360000" y="3846097"/>
            <a:ext cx="11466875" cy="1143000"/>
          </a:xfrm>
        </p:spPr>
        <p:txBody>
          <a:bodyPr anchor="b">
            <a:noAutofit/>
          </a:bodyPr>
          <a:lstStyle>
            <a:lvl1pPr algn="l">
              <a:defRPr sz="2400" b="1">
                <a:solidFill>
                  <a:schemeClr val="bg1"/>
                </a:solidFill>
              </a:defRPr>
            </a:lvl1pPr>
          </a:lstStyle>
          <a:p>
            <a:r>
              <a:rPr lang="en-US" smtClean="0"/>
              <a:t>Click to edit Master title style</a:t>
            </a:r>
            <a:endParaRPr lang="en-GB" dirty="0"/>
          </a:p>
        </p:txBody>
      </p:sp>
      <p:sp>
        <p:nvSpPr>
          <p:cNvPr id="9" name="Subtitle 2"/>
          <p:cNvSpPr>
            <a:spLocks noGrp="1"/>
          </p:cNvSpPr>
          <p:nvPr>
            <p:ph type="subTitle" idx="1"/>
          </p:nvPr>
        </p:nvSpPr>
        <p:spPr>
          <a:xfrm>
            <a:off x="360000" y="4989097"/>
            <a:ext cx="11466875" cy="1125748"/>
          </a:xfr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3172921" cy="493200"/>
          </a:xfrm>
          <a:prstGeom prst="rect">
            <a:avLst/>
          </a:prstGeom>
        </p:spPr>
      </p:pic>
    </p:spTree>
    <p:extLst>
      <p:ext uri="{BB962C8B-B14F-4D97-AF65-F5344CB8AC3E}">
        <p14:creationId xmlns:p14="http://schemas.microsoft.com/office/powerpoint/2010/main" val="1975939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2_Title Slide (Image ONLY)">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7162800" y="1137600"/>
            <a:ext cx="4666800" cy="1789200"/>
          </a:xfrm>
        </p:spPr>
        <p:txBody>
          <a:bodyPr anchor="b">
            <a:noAutofit/>
          </a:bodyPr>
          <a:lstStyle>
            <a:lvl1pPr algn="l">
              <a:defRPr sz="2400" b="1">
                <a:solidFill>
                  <a:schemeClr val="bg1"/>
                </a:solidFill>
              </a:defRPr>
            </a:lvl1pPr>
          </a:lstStyle>
          <a:p>
            <a:r>
              <a:rPr lang="en-US" smtClean="0"/>
              <a:t>Click to edit Master title style</a:t>
            </a:r>
            <a:endParaRPr lang="en-GB" dirty="0"/>
          </a:p>
        </p:txBody>
      </p:sp>
      <p:sp>
        <p:nvSpPr>
          <p:cNvPr id="8" name="Subtitle 2"/>
          <p:cNvSpPr>
            <a:spLocks noGrp="1"/>
          </p:cNvSpPr>
          <p:nvPr>
            <p:ph type="subTitle" idx="1"/>
          </p:nvPr>
        </p:nvSpPr>
        <p:spPr>
          <a:xfrm>
            <a:off x="7162800" y="3146400"/>
            <a:ext cx="4666800" cy="1882800"/>
          </a:xfr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11"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bg1"/>
                </a:solidFill>
              </a:defRPr>
            </a:lvl1pPr>
          </a:lstStyle>
          <a:p>
            <a:pPr lvl="0"/>
            <a:r>
              <a:rPr lang="en-US" dirty="0" smtClean="0"/>
              <a:t>Click to add footer text</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550385"/>
            <a:ext cx="3172921" cy="306831"/>
          </a:xfrm>
          <a:prstGeom prst="rect">
            <a:avLst/>
          </a:prstGeom>
        </p:spPr>
      </p:pic>
    </p:spTree>
    <p:extLst>
      <p:ext uri="{BB962C8B-B14F-4D97-AF65-F5344CB8AC3E}">
        <p14:creationId xmlns:p14="http://schemas.microsoft.com/office/powerpoint/2010/main" val="81828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3_Title Slide (Image ONLY)">
    <p:bg>
      <p:bgPr>
        <a:solidFill>
          <a:srgbClr val="000000"/>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bg1"/>
                </a:solidFill>
              </a:defRPr>
            </a:lvl1pPr>
          </a:lstStyle>
          <a:p>
            <a:fld id="{4034BEE3-566C-4068-A777-C3A4762E861B}" type="slidenum">
              <a:rPr lang="en-GB" smtClean="0"/>
              <a:pPr/>
              <a:t>‹#›</a:t>
            </a:fld>
            <a:endParaRPr lang="en-GB" dirty="0"/>
          </a:p>
        </p:txBody>
      </p:sp>
      <p:sp>
        <p:nvSpPr>
          <p:cNvPr id="10" name="Picture Placeholder 31"/>
          <p:cNvSpPr>
            <a:spLocks noGrp="1"/>
          </p:cNvSpPr>
          <p:nvPr>
            <p:ph type="pic" sz="quarter" idx="15"/>
          </p:nvPr>
        </p:nvSpPr>
        <p:spPr>
          <a:xfrm>
            <a:off x="-8176" y="857"/>
            <a:ext cx="12200176" cy="6857143"/>
          </a:xfrm>
        </p:spPr>
        <p:txBody>
          <a:bodyPr anchor="ctr"/>
          <a:lstStyle>
            <a:lvl1pPr algn="ctr">
              <a:defRPr>
                <a:solidFill>
                  <a:schemeClr val="bg1"/>
                </a:solidFill>
              </a:defRPr>
            </a:lvl1pPr>
          </a:lstStyle>
          <a:p>
            <a:r>
              <a:rPr lang="en-US" dirty="0" smtClean="0"/>
              <a:t>Drag picture to placeholder or click icon to add</a:t>
            </a:r>
            <a:endParaRPr lang="en-GB" dirty="0"/>
          </a:p>
        </p:txBody>
      </p:sp>
      <p:sp>
        <p:nvSpPr>
          <p:cNvPr id="32" name="Picture Placeholder 31"/>
          <p:cNvSpPr>
            <a:spLocks noGrp="1"/>
          </p:cNvSpPr>
          <p:nvPr>
            <p:ph type="pic" sz="quarter" idx="13"/>
          </p:nvPr>
        </p:nvSpPr>
        <p:spPr>
          <a:xfrm>
            <a:off x="-6650" y="857"/>
            <a:ext cx="12200176" cy="6857143"/>
          </a:xfrm>
        </p:spPr>
        <p:txBody>
          <a:bodyPr anchor="ctr"/>
          <a:lstStyle>
            <a:lvl1pPr algn="ctr">
              <a:defRPr>
                <a:solidFill>
                  <a:schemeClr val="bg1"/>
                </a:solidFill>
              </a:defRPr>
            </a:lvl1pPr>
          </a:lstStyle>
          <a:p>
            <a:r>
              <a:rPr lang="en-US" dirty="0" smtClean="0"/>
              <a:t>Drag picture to placeholder or click icon to add</a:t>
            </a:r>
            <a:endParaRPr lang="en-GB" dirty="0"/>
          </a:p>
        </p:txBody>
      </p:sp>
      <p:sp>
        <p:nvSpPr>
          <p:cNvPr id="7"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bg1"/>
                </a:solidFill>
              </a:defRPr>
            </a:lvl1pPr>
          </a:lstStyle>
          <a:p>
            <a:pPr lvl="0"/>
            <a:r>
              <a:rPr lang="en-US" dirty="0" smtClean="0"/>
              <a:t>Click to add footer text</a:t>
            </a:r>
          </a:p>
        </p:txBody>
      </p:sp>
      <p:sp>
        <p:nvSpPr>
          <p:cNvPr id="8" name="Title 1"/>
          <p:cNvSpPr>
            <a:spLocks noGrp="1"/>
          </p:cNvSpPr>
          <p:nvPr>
            <p:ph type="ctrTitle"/>
          </p:nvPr>
        </p:nvSpPr>
        <p:spPr>
          <a:xfrm>
            <a:off x="360000" y="3846097"/>
            <a:ext cx="11466875" cy="1143000"/>
          </a:xfrm>
        </p:spPr>
        <p:txBody>
          <a:bodyPr anchor="b">
            <a:noAutofit/>
          </a:bodyPr>
          <a:lstStyle>
            <a:lvl1pPr algn="l">
              <a:defRPr sz="2400" b="1">
                <a:solidFill>
                  <a:schemeClr val="bg1"/>
                </a:solidFill>
              </a:defRPr>
            </a:lvl1pPr>
          </a:lstStyle>
          <a:p>
            <a:r>
              <a:rPr lang="en-US" smtClean="0"/>
              <a:t>Click to edit Master title style</a:t>
            </a:r>
            <a:endParaRPr lang="en-GB" dirty="0"/>
          </a:p>
        </p:txBody>
      </p:sp>
      <p:sp>
        <p:nvSpPr>
          <p:cNvPr id="9" name="Subtitle 2"/>
          <p:cNvSpPr>
            <a:spLocks noGrp="1"/>
          </p:cNvSpPr>
          <p:nvPr>
            <p:ph type="subTitle" idx="1"/>
          </p:nvPr>
        </p:nvSpPr>
        <p:spPr>
          <a:xfrm>
            <a:off x="360000" y="4989097"/>
            <a:ext cx="11466875" cy="1125748"/>
          </a:xfr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550385"/>
            <a:ext cx="3172921" cy="306831"/>
          </a:xfrm>
          <a:prstGeom prst="rect">
            <a:avLst/>
          </a:prstGeom>
        </p:spPr>
      </p:pic>
    </p:spTree>
    <p:extLst>
      <p:ext uri="{BB962C8B-B14F-4D97-AF65-F5344CB8AC3E}">
        <p14:creationId xmlns:p14="http://schemas.microsoft.com/office/powerpoint/2010/main" val="1324552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Section Header (Image ONLY)">
    <p:bg>
      <p:bgPr>
        <a:solidFill>
          <a:srgbClr val="000000"/>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bg1"/>
                </a:solidFill>
              </a:defRPr>
            </a:lvl1pPr>
          </a:lstStyle>
          <a:p>
            <a:fld id="{4DD98664-882C-4D8A-B754-A20392790825}" type="slidenum">
              <a:rPr lang="en-GB" smtClean="0"/>
              <a:pPr/>
              <a:t>‹#›</a:t>
            </a:fld>
            <a:endParaRPr lang="en-GB" dirty="0"/>
          </a:p>
        </p:txBody>
      </p:sp>
      <p:sp>
        <p:nvSpPr>
          <p:cNvPr id="9" name="Picture Placeholder 31"/>
          <p:cNvSpPr>
            <a:spLocks noGrp="1"/>
          </p:cNvSpPr>
          <p:nvPr>
            <p:ph type="pic" sz="quarter" idx="13"/>
          </p:nvPr>
        </p:nvSpPr>
        <p:spPr>
          <a:xfrm>
            <a:off x="-6650" y="857"/>
            <a:ext cx="12200176" cy="6857143"/>
          </a:xfrm>
        </p:spPr>
        <p:txBody>
          <a:bodyPr anchor="ctr"/>
          <a:lstStyle>
            <a:lvl1pPr algn="ctr">
              <a:defRPr>
                <a:solidFill>
                  <a:schemeClr val="bg1"/>
                </a:solidFill>
              </a:defRPr>
            </a:lvl1pPr>
          </a:lstStyle>
          <a:p>
            <a:r>
              <a:rPr lang="en-US" dirty="0" smtClean="0"/>
              <a:t>Drag picture to placeholder or click icon to add</a:t>
            </a:r>
            <a:endParaRPr lang="en-GB" dirty="0"/>
          </a:p>
        </p:txBody>
      </p:sp>
      <p:sp>
        <p:nvSpPr>
          <p:cNvPr id="8"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bg1"/>
                </a:solidFill>
              </a:defRPr>
            </a:lvl1pPr>
          </a:lstStyle>
          <a:p>
            <a:pPr lvl="0"/>
            <a:r>
              <a:rPr lang="en-US" dirty="0" smtClean="0"/>
              <a:t>Click to add footer text</a:t>
            </a:r>
          </a:p>
        </p:txBody>
      </p:sp>
      <p:sp>
        <p:nvSpPr>
          <p:cNvPr id="5" name="Text Placeholder 2"/>
          <p:cNvSpPr>
            <a:spLocks noGrp="1"/>
          </p:cNvSpPr>
          <p:nvPr>
            <p:ph type="body" sz="quarter" idx="15"/>
          </p:nvPr>
        </p:nvSpPr>
        <p:spPr>
          <a:xfrm>
            <a:off x="359998" y="2984855"/>
            <a:ext cx="11468465" cy="1585557"/>
          </a:xfrm>
        </p:spPr>
        <p:txBody>
          <a:bodyPr anchor="t"/>
          <a:lstStyle>
            <a:lvl1pPr algn="l">
              <a:spcBef>
                <a:spcPts val="200"/>
              </a:spcBef>
              <a:defRPr sz="2400" b="1">
                <a:solidFill>
                  <a:schemeClr val="bg1"/>
                </a:solidFill>
              </a:defRPr>
            </a:lvl1pPr>
            <a:lvl2pPr marL="0" indent="0" algn="l">
              <a:spcBef>
                <a:spcPts val="200"/>
              </a:spcBef>
              <a:buNone/>
              <a:defRPr sz="2200" b="0">
                <a:solidFill>
                  <a:schemeClr val="bg1"/>
                </a:solidFill>
              </a:defRPr>
            </a:lvl2pPr>
          </a:lstStyle>
          <a:p>
            <a:pPr lvl="0"/>
            <a:r>
              <a:rPr lang="en-US" smtClean="0"/>
              <a:t>Click to edit Master text styles</a:t>
            </a:r>
          </a:p>
          <a:p>
            <a:pPr lvl="1"/>
            <a:r>
              <a:rPr lang="en-US" smtClean="0"/>
              <a:t>Second level</a:t>
            </a:r>
          </a:p>
        </p:txBody>
      </p:sp>
      <p:sp>
        <p:nvSpPr>
          <p:cNvPr id="7" name="Text Placeholder 2"/>
          <p:cNvSpPr>
            <a:spLocks noGrp="1"/>
          </p:cNvSpPr>
          <p:nvPr>
            <p:ph type="body" sz="quarter" idx="16" hasCustomPrompt="1"/>
          </p:nvPr>
        </p:nvSpPr>
        <p:spPr>
          <a:xfrm>
            <a:off x="360363" y="2564672"/>
            <a:ext cx="976312" cy="411163"/>
          </a:xfrm>
        </p:spPr>
        <p:txBody>
          <a:bodyPr anchor="t"/>
          <a:lstStyle>
            <a:lvl1pPr algn="l">
              <a:spcBef>
                <a:spcPts val="200"/>
              </a:spcBef>
              <a:defRPr sz="2400" b="1">
                <a:solidFill>
                  <a:schemeClr val="bg1"/>
                </a:solidFill>
              </a:defRPr>
            </a:lvl1pPr>
            <a:lvl2pPr marL="0" indent="0" algn="l">
              <a:spcBef>
                <a:spcPts val="200"/>
              </a:spcBef>
              <a:buNone/>
              <a:defRPr sz="2200" b="0">
                <a:solidFill>
                  <a:schemeClr val="tx1"/>
                </a:solidFill>
              </a:defRPr>
            </a:lvl2pPr>
          </a:lstStyle>
          <a:p>
            <a:pPr lvl="0"/>
            <a:r>
              <a:rPr lang="en-US" dirty="0" smtClean="0"/>
              <a:t>No.</a:t>
            </a:r>
          </a:p>
        </p:txBody>
      </p:sp>
    </p:spTree>
    <p:extLst>
      <p:ext uri="{BB962C8B-B14F-4D97-AF65-F5344CB8AC3E}">
        <p14:creationId xmlns:p14="http://schemas.microsoft.com/office/powerpoint/2010/main" val="254590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4DD98664-882C-4D8A-B754-A20392790825}" type="slidenum">
              <a:rPr lang="en-GB" smtClean="0"/>
              <a:pPr/>
              <a:t>‹#›</a:t>
            </a:fld>
            <a:endParaRPr lang="en-GB" dirty="0"/>
          </a:p>
        </p:txBody>
      </p:sp>
      <p:sp>
        <p:nvSpPr>
          <p:cNvPr id="7" name="Picture Placeholder 31"/>
          <p:cNvSpPr>
            <a:spLocks noGrp="1"/>
          </p:cNvSpPr>
          <p:nvPr>
            <p:ph type="pic" sz="quarter" idx="13"/>
          </p:nvPr>
        </p:nvSpPr>
        <p:spPr>
          <a:xfrm>
            <a:off x="-6650" y="857"/>
            <a:ext cx="12200176" cy="6857143"/>
          </a:xfrm>
        </p:spPr>
        <p:txBody>
          <a:bodyPr anchor="ctr"/>
          <a:lstStyle>
            <a:lvl1pPr algn="ctr">
              <a:defRPr>
                <a:solidFill>
                  <a:schemeClr val="bg1"/>
                </a:solidFill>
              </a:defRPr>
            </a:lvl1pPr>
          </a:lstStyle>
          <a:p>
            <a:r>
              <a:rPr lang="en-US" dirty="0" smtClean="0"/>
              <a:t>Click icon to add picture</a:t>
            </a:r>
            <a:endParaRPr lang="en-GB" dirty="0"/>
          </a:p>
        </p:txBody>
      </p:sp>
      <p:sp>
        <p:nvSpPr>
          <p:cNvPr id="3" name="Text Placeholder 2"/>
          <p:cNvSpPr>
            <a:spLocks noGrp="1"/>
          </p:cNvSpPr>
          <p:nvPr>
            <p:ph type="body" sz="quarter" idx="15"/>
          </p:nvPr>
        </p:nvSpPr>
        <p:spPr>
          <a:xfrm>
            <a:off x="360362" y="2984855"/>
            <a:ext cx="11466511" cy="1585557"/>
          </a:xfr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smtClean="0"/>
              <a:t>Click to edit Master text styles</a:t>
            </a:r>
          </a:p>
          <a:p>
            <a:pPr lvl="1"/>
            <a:r>
              <a:rPr lang="en-US" smtClean="0"/>
              <a:t>Second level</a:t>
            </a:r>
          </a:p>
        </p:txBody>
      </p:sp>
      <p:sp>
        <p:nvSpPr>
          <p:cNvPr id="8"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sp>
        <p:nvSpPr>
          <p:cNvPr id="5" name="Text Placeholder 2"/>
          <p:cNvSpPr>
            <a:spLocks noGrp="1"/>
          </p:cNvSpPr>
          <p:nvPr>
            <p:ph type="body" sz="quarter" idx="16" hasCustomPrompt="1"/>
          </p:nvPr>
        </p:nvSpPr>
        <p:spPr>
          <a:xfrm>
            <a:off x="359999" y="2564672"/>
            <a:ext cx="976676" cy="411163"/>
          </a:xfr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dirty="0" smtClean="0"/>
              <a:t>No.</a:t>
            </a:r>
          </a:p>
        </p:txBody>
      </p:sp>
    </p:spTree>
    <p:extLst>
      <p:ext uri="{BB962C8B-B14F-4D97-AF65-F5344CB8AC3E}">
        <p14:creationId xmlns:p14="http://schemas.microsoft.com/office/powerpoint/2010/main" val="240192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solidFill>
                  <a:schemeClr val="tx1"/>
                </a:solidFill>
              </a:defRPr>
            </a:lvl1pPr>
          </a:lstStyle>
          <a:p>
            <a:fld id="{4034BEE3-566C-4068-A777-C3A4762E861B}" type="slidenum">
              <a:rPr lang="en-GB" smtClean="0"/>
              <a:pPr/>
              <a:t>‹#›</a:t>
            </a:fld>
            <a:endParaRPr lang="en-GB" dirty="0"/>
          </a:p>
        </p:txBody>
      </p:sp>
      <p:sp>
        <p:nvSpPr>
          <p:cNvPr id="7" name="Title 1"/>
          <p:cNvSpPr>
            <a:spLocks noGrp="1"/>
          </p:cNvSpPr>
          <p:nvPr>
            <p:ph type="title"/>
          </p:nvPr>
        </p:nvSpPr>
        <p:spPr>
          <a:xfrm>
            <a:off x="359999" y="853200"/>
            <a:ext cx="11466999" cy="838800"/>
          </a:xfrm>
        </p:spPr>
        <p:txBody>
          <a:bodyPr>
            <a:noAutofit/>
          </a:bodyPr>
          <a:lstStyle>
            <a:lvl1pPr>
              <a:defRPr>
                <a:solidFill>
                  <a:schemeClr val="tx1"/>
                </a:solidFill>
              </a:defRPr>
            </a:lvl1pPr>
          </a:lstStyle>
          <a:p>
            <a:r>
              <a:rPr lang="en-US" smtClean="0"/>
              <a:t>Click to edit Master title style</a:t>
            </a:r>
            <a:endParaRPr lang="en-GB" dirty="0"/>
          </a:p>
        </p:txBody>
      </p:sp>
      <p:sp>
        <p:nvSpPr>
          <p:cNvPr id="12" name="Content Placeholder 4"/>
          <p:cNvSpPr>
            <a:spLocks noGrp="1"/>
          </p:cNvSpPr>
          <p:nvPr>
            <p:ph sz="quarter" idx="14" hasCustomPrompt="1"/>
          </p:nvPr>
        </p:nvSpPr>
        <p:spPr>
          <a:xfrm>
            <a:off x="360000" y="1219825"/>
            <a:ext cx="11466998" cy="472175"/>
          </a:xfrm>
        </p:spPr>
        <p:txBody>
          <a:bodyPr>
            <a:noAutofit/>
          </a:bodyPr>
          <a:lstStyle>
            <a:lvl1pPr>
              <a:spcBef>
                <a:spcPts val="0"/>
              </a:spcBef>
              <a:defRPr sz="2200" b="0">
                <a:solidFill>
                  <a:schemeClr val="tx1"/>
                </a:solidFill>
              </a:defRPr>
            </a:lvl1pPr>
          </a:lstStyle>
          <a:p>
            <a:pPr lvl="0"/>
            <a:r>
              <a:rPr lang="en-US" dirty="0" smtClean="0"/>
              <a:t>Click to add sub-title</a:t>
            </a:r>
          </a:p>
        </p:txBody>
      </p:sp>
      <p:sp>
        <p:nvSpPr>
          <p:cNvPr id="13" name="Text Placeholder 17"/>
          <p:cNvSpPr>
            <a:spLocks noGrp="1"/>
          </p:cNvSpPr>
          <p:nvPr>
            <p:ph type="body" sz="quarter" idx="15"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sp>
        <p:nvSpPr>
          <p:cNvPr id="8" name="Content Placeholder 2"/>
          <p:cNvSpPr>
            <a:spLocks noGrp="1"/>
          </p:cNvSpPr>
          <p:nvPr>
            <p:ph idx="1"/>
          </p:nvPr>
        </p:nvSpPr>
        <p:spPr>
          <a:xfrm>
            <a:off x="360000" y="1693234"/>
            <a:ext cx="11466874" cy="4426579"/>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360202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2 x Content (3)">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693234"/>
            <a:ext cx="5626800" cy="4426579"/>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034BEE3-566C-4068-A777-C3A4762E861B}" type="slidenum">
              <a:rPr lang="en-GB" smtClean="0"/>
              <a:pPr/>
              <a:t>‹#›</a:t>
            </a:fld>
            <a:endParaRPr lang="en-GB" dirty="0"/>
          </a:p>
        </p:txBody>
      </p:sp>
      <p:sp>
        <p:nvSpPr>
          <p:cNvPr id="58" name="Content Placeholder 35"/>
          <p:cNvSpPr>
            <a:spLocks noGrp="1"/>
          </p:cNvSpPr>
          <p:nvPr>
            <p:ph sz="quarter" idx="14"/>
          </p:nvPr>
        </p:nvSpPr>
        <p:spPr>
          <a:xfrm>
            <a:off x="6191574" y="1693234"/>
            <a:ext cx="5628408" cy="442658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itle 1"/>
          <p:cNvSpPr>
            <a:spLocks noGrp="1"/>
          </p:cNvSpPr>
          <p:nvPr>
            <p:ph type="title"/>
          </p:nvPr>
        </p:nvSpPr>
        <p:spPr>
          <a:xfrm>
            <a:off x="359999" y="853200"/>
            <a:ext cx="11459981" cy="840032"/>
          </a:xfrm>
        </p:spPr>
        <p:txBody>
          <a:bodyPr>
            <a:noAutofit/>
          </a:bodyPr>
          <a:lstStyle>
            <a:lvl1pPr>
              <a:defRPr>
                <a:solidFill>
                  <a:schemeClr val="tx1"/>
                </a:solidFill>
              </a:defRPr>
            </a:lvl1pPr>
          </a:lstStyle>
          <a:p>
            <a:r>
              <a:rPr lang="en-US" smtClean="0"/>
              <a:t>Click to edit Master title style</a:t>
            </a:r>
            <a:endParaRPr lang="en-GB" dirty="0"/>
          </a:p>
        </p:txBody>
      </p:sp>
      <p:sp>
        <p:nvSpPr>
          <p:cNvPr id="13" name="Content Placeholder 4"/>
          <p:cNvSpPr>
            <a:spLocks noGrp="1"/>
          </p:cNvSpPr>
          <p:nvPr>
            <p:ph sz="quarter" idx="16" hasCustomPrompt="1"/>
          </p:nvPr>
        </p:nvSpPr>
        <p:spPr>
          <a:xfrm>
            <a:off x="360000" y="1219825"/>
            <a:ext cx="11468463" cy="473408"/>
          </a:xfrm>
        </p:spPr>
        <p:txBody>
          <a:bodyPr>
            <a:noAutofit/>
          </a:bodyPr>
          <a:lstStyle>
            <a:lvl1pPr>
              <a:spcBef>
                <a:spcPts val="0"/>
              </a:spcBef>
              <a:defRPr sz="2200" b="0">
                <a:solidFill>
                  <a:schemeClr val="tx1"/>
                </a:solidFill>
              </a:defRPr>
            </a:lvl1pPr>
          </a:lstStyle>
          <a:p>
            <a:pPr lvl="0"/>
            <a:r>
              <a:rPr lang="en-US" dirty="0" smtClean="0"/>
              <a:t>Click to add sub-title</a:t>
            </a:r>
          </a:p>
        </p:txBody>
      </p:sp>
      <p:sp>
        <p:nvSpPr>
          <p:cNvPr id="12" name="Text Placeholder 17"/>
          <p:cNvSpPr>
            <a:spLocks noGrp="1"/>
          </p:cNvSpPr>
          <p:nvPr>
            <p:ph type="body" sz="quarter" idx="17"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spTree>
    <p:extLst>
      <p:ext uri="{BB962C8B-B14F-4D97-AF65-F5344CB8AC3E}">
        <p14:creationId xmlns:p14="http://schemas.microsoft.com/office/powerpoint/2010/main" val="122512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3 x Content (7)">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998" y="1692000"/>
            <a:ext cx="3679200" cy="4427813"/>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034BEE3-566C-4068-A777-C3A4762E861B}" type="slidenum">
              <a:rPr lang="en-GB" smtClean="0"/>
              <a:pPr/>
              <a:t>‹#›</a:t>
            </a:fld>
            <a:endParaRPr lang="en-GB" dirty="0"/>
          </a:p>
        </p:txBody>
      </p:sp>
      <p:sp>
        <p:nvSpPr>
          <p:cNvPr id="32" name="Title 1"/>
          <p:cNvSpPr>
            <a:spLocks noGrp="1"/>
          </p:cNvSpPr>
          <p:nvPr>
            <p:ph type="title"/>
          </p:nvPr>
        </p:nvSpPr>
        <p:spPr>
          <a:xfrm>
            <a:off x="359999" y="853200"/>
            <a:ext cx="11459981" cy="838800"/>
          </a:xfrm>
        </p:spPr>
        <p:txBody>
          <a:bodyPr>
            <a:noAutofit/>
          </a:bodyPr>
          <a:lstStyle>
            <a:lvl1pPr>
              <a:defRPr>
                <a:solidFill>
                  <a:schemeClr val="tx1"/>
                </a:solidFill>
              </a:defRPr>
            </a:lvl1pPr>
          </a:lstStyle>
          <a:p>
            <a:r>
              <a:rPr lang="en-US" smtClean="0"/>
              <a:t>Click to edit Master title style</a:t>
            </a:r>
            <a:endParaRPr lang="en-GB" dirty="0"/>
          </a:p>
        </p:txBody>
      </p:sp>
      <p:sp>
        <p:nvSpPr>
          <p:cNvPr id="12" name="Content Placeholder 2"/>
          <p:cNvSpPr>
            <a:spLocks noGrp="1"/>
          </p:cNvSpPr>
          <p:nvPr>
            <p:ph idx="14"/>
          </p:nvPr>
        </p:nvSpPr>
        <p:spPr>
          <a:xfrm>
            <a:off x="4251325" y="1692000"/>
            <a:ext cx="3679200" cy="4427813"/>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Content Placeholder 2"/>
          <p:cNvSpPr>
            <a:spLocks noGrp="1"/>
          </p:cNvSpPr>
          <p:nvPr>
            <p:ph idx="15"/>
          </p:nvPr>
        </p:nvSpPr>
        <p:spPr>
          <a:xfrm>
            <a:off x="8142653" y="1692000"/>
            <a:ext cx="3677328" cy="4427813"/>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Content Placeholder 4"/>
          <p:cNvSpPr>
            <a:spLocks noGrp="1"/>
          </p:cNvSpPr>
          <p:nvPr>
            <p:ph sz="quarter" idx="16" hasCustomPrompt="1"/>
          </p:nvPr>
        </p:nvSpPr>
        <p:spPr>
          <a:xfrm>
            <a:off x="360000" y="1219825"/>
            <a:ext cx="11468463" cy="472175"/>
          </a:xfrm>
        </p:spPr>
        <p:txBody>
          <a:bodyPr>
            <a:noAutofit/>
          </a:bodyPr>
          <a:lstStyle>
            <a:lvl1pPr>
              <a:spcBef>
                <a:spcPts val="0"/>
              </a:spcBef>
              <a:defRPr sz="2200" b="0">
                <a:solidFill>
                  <a:schemeClr val="tx1"/>
                </a:solidFill>
              </a:defRPr>
            </a:lvl1pPr>
          </a:lstStyle>
          <a:p>
            <a:pPr lvl="0"/>
            <a:r>
              <a:rPr lang="en-US" dirty="0" smtClean="0"/>
              <a:t>Click to add sub-title</a:t>
            </a:r>
          </a:p>
        </p:txBody>
      </p:sp>
      <p:sp>
        <p:nvSpPr>
          <p:cNvPr id="15" name="Text Placeholder 17"/>
          <p:cNvSpPr>
            <a:spLocks noGrp="1"/>
          </p:cNvSpPr>
          <p:nvPr>
            <p:ph type="body" sz="quarter" idx="17"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spTree>
    <p:extLst>
      <p:ext uri="{BB962C8B-B14F-4D97-AF65-F5344CB8AC3E}">
        <p14:creationId xmlns:p14="http://schemas.microsoft.com/office/powerpoint/2010/main" val="2972380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998" y="1692000"/>
            <a:ext cx="2714400" cy="4427813"/>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034BEE3-566C-4068-A777-C3A4762E861B}" type="slidenum">
              <a:rPr lang="en-GB" smtClean="0"/>
              <a:pPr/>
              <a:t>‹#›</a:t>
            </a:fld>
            <a:endParaRPr lang="en-GB" dirty="0"/>
          </a:p>
        </p:txBody>
      </p:sp>
      <p:sp>
        <p:nvSpPr>
          <p:cNvPr id="32" name="Title 1"/>
          <p:cNvSpPr>
            <a:spLocks noGrp="1"/>
          </p:cNvSpPr>
          <p:nvPr>
            <p:ph type="title"/>
          </p:nvPr>
        </p:nvSpPr>
        <p:spPr>
          <a:xfrm>
            <a:off x="359999" y="853200"/>
            <a:ext cx="11459981" cy="838800"/>
          </a:xfrm>
        </p:spPr>
        <p:txBody>
          <a:bodyPr>
            <a:noAutofit/>
          </a:bodyPr>
          <a:lstStyle>
            <a:lvl1pPr>
              <a:defRPr>
                <a:solidFill>
                  <a:schemeClr val="tx1"/>
                </a:solidFill>
              </a:defRPr>
            </a:lvl1pPr>
          </a:lstStyle>
          <a:p>
            <a:r>
              <a:rPr lang="en-US" smtClean="0"/>
              <a:t>Click to edit Master title style</a:t>
            </a:r>
            <a:endParaRPr lang="en-GB" dirty="0"/>
          </a:p>
        </p:txBody>
      </p:sp>
      <p:sp>
        <p:nvSpPr>
          <p:cNvPr id="14" name="Content Placeholder 2"/>
          <p:cNvSpPr>
            <a:spLocks noGrp="1"/>
          </p:cNvSpPr>
          <p:nvPr>
            <p:ph idx="14"/>
          </p:nvPr>
        </p:nvSpPr>
        <p:spPr>
          <a:xfrm>
            <a:off x="3279775" y="1692000"/>
            <a:ext cx="2714400" cy="4427813"/>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ntent Placeholder 2"/>
          <p:cNvSpPr>
            <a:spLocks noGrp="1"/>
          </p:cNvSpPr>
          <p:nvPr>
            <p:ph idx="15"/>
          </p:nvPr>
        </p:nvSpPr>
        <p:spPr>
          <a:xfrm>
            <a:off x="6199553" y="1692000"/>
            <a:ext cx="2714400" cy="4427813"/>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Content Placeholder 2"/>
          <p:cNvSpPr>
            <a:spLocks noGrp="1"/>
          </p:cNvSpPr>
          <p:nvPr>
            <p:ph idx="16"/>
          </p:nvPr>
        </p:nvSpPr>
        <p:spPr>
          <a:xfrm>
            <a:off x="9105580" y="1692000"/>
            <a:ext cx="2714400" cy="4427813"/>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Content Placeholder 4"/>
          <p:cNvSpPr>
            <a:spLocks noGrp="1"/>
          </p:cNvSpPr>
          <p:nvPr>
            <p:ph sz="quarter" idx="17" hasCustomPrompt="1"/>
          </p:nvPr>
        </p:nvSpPr>
        <p:spPr>
          <a:xfrm>
            <a:off x="360000" y="1219825"/>
            <a:ext cx="11459980" cy="472175"/>
          </a:xfrm>
        </p:spPr>
        <p:txBody>
          <a:bodyPr>
            <a:noAutofit/>
          </a:bodyPr>
          <a:lstStyle>
            <a:lvl1pPr>
              <a:spcBef>
                <a:spcPts val="0"/>
              </a:spcBef>
              <a:defRPr sz="2200" b="0">
                <a:solidFill>
                  <a:schemeClr val="tx1"/>
                </a:solidFill>
              </a:defRPr>
            </a:lvl1pPr>
          </a:lstStyle>
          <a:p>
            <a:pPr lvl="0"/>
            <a:r>
              <a:rPr lang="en-US" dirty="0" smtClean="0"/>
              <a:t>Click to add sub-title</a:t>
            </a:r>
          </a:p>
        </p:txBody>
      </p:sp>
      <p:sp>
        <p:nvSpPr>
          <p:cNvPr id="12" name="Text Placeholder 17"/>
          <p:cNvSpPr>
            <a:spLocks noGrp="1"/>
          </p:cNvSpPr>
          <p:nvPr>
            <p:ph type="body" sz="quarter" idx="18"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spTree>
    <p:extLst>
      <p:ext uri="{BB962C8B-B14F-4D97-AF65-F5344CB8AC3E}">
        <p14:creationId xmlns:p14="http://schemas.microsoft.com/office/powerpoint/2010/main" val="3279802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solidFill>
                  <a:schemeClr val="tx1"/>
                </a:solidFill>
              </a:defRPr>
            </a:lvl1pPr>
          </a:lstStyle>
          <a:p>
            <a:fld id="{4034BEE3-566C-4068-A777-C3A4762E861B}" type="slidenum">
              <a:rPr lang="en-GB" smtClean="0"/>
              <a:pPr/>
              <a:t>‹#›</a:t>
            </a:fld>
            <a:endParaRPr lang="en-GB" dirty="0"/>
          </a:p>
        </p:txBody>
      </p:sp>
      <p:sp>
        <p:nvSpPr>
          <p:cNvPr id="7" name="Title 1"/>
          <p:cNvSpPr>
            <a:spLocks noGrp="1"/>
          </p:cNvSpPr>
          <p:nvPr>
            <p:ph type="title"/>
          </p:nvPr>
        </p:nvSpPr>
        <p:spPr>
          <a:xfrm>
            <a:off x="360000" y="853200"/>
            <a:ext cx="11466874" cy="838800"/>
          </a:xfrm>
        </p:spPr>
        <p:txBody>
          <a:bodyPr>
            <a:noAutofit/>
          </a:bodyPr>
          <a:lstStyle>
            <a:lvl1pPr>
              <a:defRPr>
                <a:solidFill>
                  <a:schemeClr val="tx1"/>
                </a:solidFill>
              </a:defRPr>
            </a:lvl1pPr>
          </a:lstStyle>
          <a:p>
            <a:r>
              <a:rPr lang="en-US" smtClean="0"/>
              <a:t>Click to edit Master title style</a:t>
            </a:r>
            <a:endParaRPr lang="en-GB" dirty="0"/>
          </a:p>
        </p:txBody>
      </p:sp>
      <p:sp>
        <p:nvSpPr>
          <p:cNvPr id="12" name="Content Placeholder 4"/>
          <p:cNvSpPr>
            <a:spLocks noGrp="1"/>
          </p:cNvSpPr>
          <p:nvPr>
            <p:ph sz="quarter" idx="14" hasCustomPrompt="1"/>
          </p:nvPr>
        </p:nvSpPr>
        <p:spPr>
          <a:xfrm>
            <a:off x="360000" y="1219825"/>
            <a:ext cx="11466873" cy="472175"/>
          </a:xfrm>
        </p:spPr>
        <p:txBody>
          <a:bodyPr>
            <a:noAutofit/>
          </a:bodyPr>
          <a:lstStyle>
            <a:lvl1pPr>
              <a:spcBef>
                <a:spcPts val="0"/>
              </a:spcBef>
              <a:defRPr sz="2200" b="0">
                <a:solidFill>
                  <a:schemeClr val="tx1"/>
                </a:solidFill>
              </a:defRPr>
            </a:lvl1pPr>
          </a:lstStyle>
          <a:p>
            <a:pPr lvl="0"/>
            <a:r>
              <a:rPr lang="en-US" dirty="0" smtClean="0"/>
              <a:t>Click to add sub-title</a:t>
            </a:r>
          </a:p>
        </p:txBody>
      </p:sp>
      <p:sp>
        <p:nvSpPr>
          <p:cNvPr id="9" name="Text Placeholder 17"/>
          <p:cNvSpPr>
            <a:spLocks noGrp="1"/>
          </p:cNvSpPr>
          <p:nvPr>
            <p:ph type="body" sz="quarter" idx="15"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spTree>
    <p:extLst>
      <p:ext uri="{BB962C8B-B14F-4D97-AF65-F5344CB8AC3E}">
        <p14:creationId xmlns:p14="http://schemas.microsoft.com/office/powerpoint/2010/main" val="1708201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White)">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4" hasCustomPrompt="1"/>
          </p:nvPr>
        </p:nvSpPr>
        <p:spPr>
          <a:xfrm>
            <a:off x="359999" y="6286500"/>
            <a:ext cx="11466875" cy="264675"/>
          </a:xfrm>
        </p:spPr>
        <p:txBody>
          <a:bodyPr anchor="b">
            <a:noAutofit/>
          </a:bodyPr>
          <a:lstStyle>
            <a:lvl1pPr>
              <a:defRPr sz="800">
                <a:solidFill>
                  <a:schemeClr val="tx1"/>
                </a:solidFill>
              </a:defRPr>
            </a:lvl1pPr>
          </a:lstStyle>
          <a:p>
            <a:pPr lvl="0"/>
            <a:r>
              <a:rPr lang="en-US" dirty="0" smtClean="0"/>
              <a:t>Click to add footer text</a:t>
            </a:r>
          </a:p>
        </p:txBody>
      </p:sp>
    </p:spTree>
    <p:extLst>
      <p:ext uri="{BB962C8B-B14F-4D97-AF65-F5344CB8AC3E}">
        <p14:creationId xmlns:p14="http://schemas.microsoft.com/office/powerpoint/2010/main" val="3638629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 name="Rectangle 89"/>
          <p:cNvSpPr/>
          <p:nvPr/>
        </p:nvSpPr>
        <p:spPr>
          <a:xfrm>
            <a:off x="0" y="0"/>
            <a:ext cx="12192000" cy="57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GB" sz="1600" dirty="0" smtClean="0"/>
          </a:p>
        </p:txBody>
      </p:sp>
      <p:sp>
        <p:nvSpPr>
          <p:cNvPr id="2" name="Title Placeholder 1"/>
          <p:cNvSpPr>
            <a:spLocks noGrp="1"/>
          </p:cNvSpPr>
          <p:nvPr>
            <p:ph type="title"/>
          </p:nvPr>
        </p:nvSpPr>
        <p:spPr>
          <a:xfrm>
            <a:off x="359999" y="854014"/>
            <a:ext cx="11466875" cy="813485"/>
          </a:xfrm>
          <a:prstGeom prst="rect">
            <a:avLst/>
          </a:prstGeom>
        </p:spPr>
        <p:txBody>
          <a:bodyPr vert="horz" lIns="0" tIns="0" rIns="0" bIns="0" rtlCol="0" anchor="t">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59999" y="1693234"/>
            <a:ext cx="11466875" cy="4426579"/>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10856913" y="263088"/>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 name="Straight Connector 8"/>
          <p:cNvCxnSpPr/>
          <p:nvPr/>
        </p:nvCxnSpPr>
        <p:spPr>
          <a:xfrm>
            <a:off x="0" y="577800"/>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1143000" y="-438330"/>
            <a:ext cx="13716000" cy="6744832"/>
            <a:chOff x="-1143000" y="-438330"/>
            <a:chExt cx="13716000" cy="6744832"/>
          </a:xfrm>
        </p:grpSpPr>
        <p:cxnSp>
          <p:nvCxnSpPr>
            <p:cNvPr id="12" name="Straight Connector 11"/>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56200" y="113823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47711" y="1075580"/>
              <a:ext cx="438671" cy="123111"/>
            </a:xfrm>
            <a:prstGeom prst="rect">
              <a:avLst/>
            </a:prstGeom>
            <a:noFill/>
          </p:spPr>
          <p:txBody>
            <a:bodyPr wrap="square" lIns="0" tIns="0" rIns="0" bIns="0" rtlCol="0">
              <a:spAutoFit/>
            </a:bodyPr>
            <a:lstStyle/>
            <a:p>
              <a:pPr algn="r"/>
              <a:r>
                <a:rPr lang="en-GB" sz="800" dirty="0" smtClean="0">
                  <a:solidFill>
                    <a:schemeClr val="tx1"/>
                  </a:solidFill>
                </a:rPr>
                <a:t>3.16cm</a:t>
              </a:r>
            </a:p>
          </p:txBody>
        </p:sp>
        <p:cxnSp>
          <p:nvCxnSpPr>
            <p:cNvPr id="21" name="Straight Connector 20"/>
            <p:cNvCxnSpPr/>
            <p:nvPr userDrawn="1"/>
          </p:nvCxnSpPr>
          <p:spPr>
            <a:xfrm>
              <a:off x="-256200" y="2282296"/>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256200" y="2854325"/>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256200" y="3998383"/>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256200" y="4570412"/>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256200" y="5142441"/>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114935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212003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309071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406140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503208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0027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697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794413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a:off x="891482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988550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1085619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11049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100772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a:off x="9105543"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813381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71620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521863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424690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a:off x="327518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a:off x="230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133172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smtClean="0">
                  <a:solidFill>
                    <a:schemeClr val="tx1"/>
                  </a:solidFill>
                </a:rPr>
                <a:t>4.75cm</a:t>
              </a:r>
            </a:p>
          </p:txBody>
        </p:sp>
        <p:sp>
          <p:nvSpPr>
            <p:cNvPr id="52" name="TextBox 51"/>
            <p:cNvSpPr txBox="1"/>
            <p:nvPr userDrawn="1"/>
          </p:nvSpPr>
          <p:spPr>
            <a:xfrm>
              <a:off x="-747711" y="2216732"/>
              <a:ext cx="438671" cy="123111"/>
            </a:xfrm>
            <a:prstGeom prst="rect">
              <a:avLst/>
            </a:prstGeom>
            <a:noFill/>
          </p:spPr>
          <p:txBody>
            <a:bodyPr wrap="square" lIns="0" tIns="0" rIns="0" bIns="0" rtlCol="0">
              <a:spAutoFit/>
            </a:bodyPr>
            <a:lstStyle/>
            <a:p>
              <a:pPr algn="r"/>
              <a:r>
                <a:rPr lang="en-GB" sz="800" dirty="0" smtClean="0">
                  <a:solidFill>
                    <a:schemeClr val="tx1"/>
                  </a:solidFill>
                </a:rPr>
                <a:t>6.34cm</a:t>
              </a:r>
            </a:p>
          </p:txBody>
        </p:sp>
        <p:sp>
          <p:nvSpPr>
            <p:cNvPr id="53" name="TextBox 52"/>
            <p:cNvSpPr txBox="1"/>
            <p:nvPr userDrawn="1"/>
          </p:nvSpPr>
          <p:spPr>
            <a:xfrm>
              <a:off x="-747711" y="2787308"/>
              <a:ext cx="438671" cy="123111"/>
            </a:xfrm>
            <a:prstGeom prst="rect">
              <a:avLst/>
            </a:prstGeom>
            <a:noFill/>
          </p:spPr>
          <p:txBody>
            <a:bodyPr wrap="square" lIns="0" tIns="0" rIns="0" bIns="0" rtlCol="0">
              <a:spAutoFit/>
            </a:bodyPr>
            <a:lstStyle/>
            <a:p>
              <a:pPr algn="r"/>
              <a:r>
                <a:rPr lang="en-GB" sz="800" dirty="0" smtClean="0">
                  <a:solidFill>
                    <a:schemeClr val="tx1"/>
                  </a:solidFill>
                </a:rPr>
                <a:t>7.93cm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smtClean="0">
                  <a:solidFill>
                    <a:schemeClr val="tx1"/>
                  </a:solidFill>
                </a:rPr>
                <a:t>9.52cm</a:t>
              </a:r>
            </a:p>
          </p:txBody>
        </p:sp>
        <p:sp>
          <p:nvSpPr>
            <p:cNvPr id="55" name="TextBox 54"/>
            <p:cNvSpPr txBox="1"/>
            <p:nvPr userDrawn="1"/>
          </p:nvSpPr>
          <p:spPr>
            <a:xfrm>
              <a:off x="-747711" y="3928460"/>
              <a:ext cx="438671" cy="123111"/>
            </a:xfrm>
            <a:prstGeom prst="rect">
              <a:avLst/>
            </a:prstGeom>
            <a:noFill/>
          </p:spPr>
          <p:txBody>
            <a:bodyPr wrap="square" lIns="0" tIns="0" rIns="0" bIns="0" rtlCol="0">
              <a:spAutoFit/>
            </a:bodyPr>
            <a:lstStyle/>
            <a:p>
              <a:pPr algn="r"/>
              <a:r>
                <a:rPr lang="en-GB" sz="800" dirty="0" smtClean="0">
                  <a:solidFill>
                    <a:schemeClr val="tx1"/>
                  </a:solidFill>
                </a:rPr>
                <a:t>11.11cm</a:t>
              </a:r>
            </a:p>
          </p:txBody>
        </p:sp>
        <p:sp>
          <p:nvSpPr>
            <p:cNvPr id="56" name="TextBox 55"/>
            <p:cNvSpPr txBox="1"/>
            <p:nvPr userDrawn="1"/>
          </p:nvSpPr>
          <p:spPr>
            <a:xfrm>
              <a:off x="-747711" y="4499036"/>
              <a:ext cx="438671" cy="123111"/>
            </a:xfrm>
            <a:prstGeom prst="rect">
              <a:avLst/>
            </a:prstGeom>
            <a:noFill/>
          </p:spPr>
          <p:txBody>
            <a:bodyPr wrap="square" lIns="0" tIns="0" rIns="0" bIns="0" rtlCol="0">
              <a:spAutoFit/>
            </a:bodyPr>
            <a:lstStyle/>
            <a:p>
              <a:pPr algn="r"/>
              <a:r>
                <a:rPr lang="en-GB" sz="800" dirty="0" smtClean="0">
                  <a:solidFill>
                    <a:schemeClr val="tx1"/>
                  </a:solidFill>
                </a:rPr>
                <a:t>12.70cm</a:t>
              </a:r>
            </a:p>
          </p:txBody>
        </p:sp>
        <p:sp>
          <p:nvSpPr>
            <p:cNvPr id="57" name="TextBox 56"/>
            <p:cNvSpPr txBox="1"/>
            <p:nvPr userDrawn="1"/>
          </p:nvSpPr>
          <p:spPr>
            <a:xfrm>
              <a:off x="-747711" y="5069612"/>
              <a:ext cx="438671" cy="123111"/>
            </a:xfrm>
            <a:prstGeom prst="rect">
              <a:avLst/>
            </a:prstGeom>
            <a:noFill/>
          </p:spPr>
          <p:txBody>
            <a:bodyPr wrap="square" lIns="0" tIns="0" rIns="0" bIns="0" rtlCol="0">
              <a:spAutoFit/>
            </a:bodyPr>
            <a:lstStyle/>
            <a:p>
              <a:pPr algn="r"/>
              <a:r>
                <a:rPr lang="en-GB" sz="800" dirty="0" smtClean="0">
                  <a:solidFill>
                    <a:schemeClr val="tx1"/>
                  </a:solidFill>
                </a:rPr>
                <a:t>14.29cm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smtClean="0">
                  <a:solidFill>
                    <a:schemeClr val="tx1"/>
                  </a:solidFill>
                </a:rPr>
                <a:t>15.87cm</a:t>
              </a:r>
            </a:p>
          </p:txBody>
        </p:sp>
        <p:sp>
          <p:nvSpPr>
            <p:cNvPr id="59" name="TextBox 58"/>
            <p:cNvSpPr txBox="1"/>
            <p:nvPr userDrawn="1"/>
          </p:nvSpPr>
          <p:spPr>
            <a:xfrm>
              <a:off x="-747711" y="6060280"/>
              <a:ext cx="438671" cy="123111"/>
            </a:xfrm>
            <a:prstGeom prst="rect">
              <a:avLst/>
            </a:prstGeom>
            <a:noFill/>
          </p:spPr>
          <p:txBody>
            <a:bodyPr wrap="square" lIns="0" tIns="0" rIns="0" bIns="0" rtlCol="0">
              <a:spAutoFit/>
            </a:bodyPr>
            <a:lstStyle/>
            <a:p>
              <a:pPr algn="r"/>
              <a:r>
                <a:rPr lang="en-GB" sz="800" dirty="0" smtClean="0">
                  <a:solidFill>
                    <a:schemeClr val="tx1"/>
                  </a:solidFill>
                </a:rPr>
                <a:t>17.00cm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smtClean="0">
                  <a:solidFill>
                    <a:schemeClr val="tx1"/>
                  </a:solidFill>
                </a:rPr>
                <a:t>1.00cm</a:t>
              </a:r>
            </a:p>
          </p:txBody>
        </p:sp>
        <p:sp>
          <p:nvSpPr>
            <p:cNvPr id="61" name="TextBox 60"/>
            <p:cNvSpPr txBox="1"/>
            <p:nvPr userDrawn="1"/>
          </p:nvSpPr>
          <p:spPr>
            <a:xfrm>
              <a:off x="1276838" y="-437436"/>
              <a:ext cx="438671" cy="123111"/>
            </a:xfrm>
            <a:prstGeom prst="rect">
              <a:avLst/>
            </a:prstGeom>
            <a:noFill/>
          </p:spPr>
          <p:txBody>
            <a:bodyPr wrap="square" lIns="0" tIns="0" rIns="0" bIns="0" rtlCol="0">
              <a:spAutoFit/>
            </a:bodyPr>
            <a:lstStyle/>
            <a:p>
              <a:pPr algn="l"/>
              <a:r>
                <a:rPr lang="en-GB" sz="800" dirty="0" smtClean="0">
                  <a:solidFill>
                    <a:schemeClr val="tx1"/>
                  </a:solidFill>
                </a:rPr>
                <a:t>3.70cm</a:t>
              </a:r>
            </a:p>
          </p:txBody>
        </p:sp>
        <p:sp>
          <p:nvSpPr>
            <p:cNvPr id="62" name="TextBox 61"/>
            <p:cNvSpPr txBox="1"/>
            <p:nvPr userDrawn="1"/>
          </p:nvSpPr>
          <p:spPr>
            <a:xfrm>
              <a:off x="2248876" y="-437436"/>
              <a:ext cx="438671" cy="123111"/>
            </a:xfrm>
            <a:prstGeom prst="rect">
              <a:avLst/>
            </a:prstGeom>
            <a:noFill/>
          </p:spPr>
          <p:txBody>
            <a:bodyPr wrap="square" lIns="0" tIns="0" rIns="0" bIns="0" rtlCol="0">
              <a:spAutoFit/>
            </a:bodyPr>
            <a:lstStyle/>
            <a:p>
              <a:pPr algn="l"/>
              <a:r>
                <a:rPr lang="en-GB" sz="800" dirty="0" smtClean="0">
                  <a:solidFill>
                    <a:schemeClr val="tx1"/>
                  </a:solidFill>
                </a:rPr>
                <a:t>6.40cm</a:t>
              </a:r>
            </a:p>
          </p:txBody>
        </p:sp>
        <p:sp>
          <p:nvSpPr>
            <p:cNvPr id="63" name="TextBox 62"/>
            <p:cNvSpPr txBox="1"/>
            <p:nvPr userDrawn="1"/>
          </p:nvSpPr>
          <p:spPr>
            <a:xfrm>
              <a:off x="3220914" y="-437436"/>
              <a:ext cx="438671" cy="123111"/>
            </a:xfrm>
            <a:prstGeom prst="rect">
              <a:avLst/>
            </a:prstGeom>
            <a:noFill/>
          </p:spPr>
          <p:txBody>
            <a:bodyPr wrap="square" lIns="0" tIns="0" rIns="0" bIns="0" rtlCol="0">
              <a:spAutoFit/>
            </a:bodyPr>
            <a:lstStyle/>
            <a:p>
              <a:pPr algn="l"/>
              <a:r>
                <a:rPr lang="en-GB" sz="800" dirty="0" smtClean="0">
                  <a:solidFill>
                    <a:schemeClr val="tx1"/>
                  </a:solidFill>
                </a:rPr>
                <a:t>9.10cm</a:t>
              </a:r>
            </a:p>
          </p:txBody>
        </p:sp>
        <p:sp>
          <p:nvSpPr>
            <p:cNvPr id="64" name="TextBox 63"/>
            <p:cNvSpPr txBox="1"/>
            <p:nvPr userDrawn="1"/>
          </p:nvSpPr>
          <p:spPr>
            <a:xfrm>
              <a:off x="4192952" y="-437436"/>
              <a:ext cx="438671" cy="123111"/>
            </a:xfrm>
            <a:prstGeom prst="rect">
              <a:avLst/>
            </a:prstGeom>
            <a:noFill/>
          </p:spPr>
          <p:txBody>
            <a:bodyPr wrap="square" lIns="0" tIns="0" rIns="0" bIns="0" rtlCol="0">
              <a:spAutoFit/>
            </a:bodyPr>
            <a:lstStyle/>
            <a:p>
              <a:pPr algn="l"/>
              <a:r>
                <a:rPr lang="en-GB" sz="800" dirty="0" smtClean="0">
                  <a:solidFill>
                    <a:schemeClr val="tx1"/>
                  </a:solidFill>
                </a:rPr>
                <a:t>11.80cm</a:t>
              </a:r>
            </a:p>
          </p:txBody>
        </p:sp>
        <p:sp>
          <p:nvSpPr>
            <p:cNvPr id="65" name="TextBox 64"/>
            <p:cNvSpPr txBox="1"/>
            <p:nvPr userDrawn="1"/>
          </p:nvSpPr>
          <p:spPr>
            <a:xfrm>
              <a:off x="5164990" y="-437436"/>
              <a:ext cx="438671" cy="123111"/>
            </a:xfrm>
            <a:prstGeom prst="rect">
              <a:avLst/>
            </a:prstGeom>
            <a:noFill/>
          </p:spPr>
          <p:txBody>
            <a:bodyPr wrap="square" lIns="0" tIns="0" rIns="0" bIns="0" rtlCol="0">
              <a:spAutoFit/>
            </a:bodyPr>
            <a:lstStyle/>
            <a:p>
              <a:pPr algn="l"/>
              <a:r>
                <a:rPr lang="en-GB" sz="800" dirty="0" smtClean="0">
                  <a:solidFill>
                    <a:schemeClr val="tx1"/>
                  </a:solidFill>
                </a:rPr>
                <a:t>14.50cm</a:t>
              </a:r>
            </a:p>
          </p:txBody>
        </p:sp>
        <p:sp>
          <p:nvSpPr>
            <p:cNvPr id="66" name="TextBox 65"/>
            <p:cNvSpPr txBox="1"/>
            <p:nvPr userDrawn="1"/>
          </p:nvSpPr>
          <p:spPr>
            <a:xfrm>
              <a:off x="6137028" y="-437436"/>
              <a:ext cx="438671" cy="123111"/>
            </a:xfrm>
            <a:prstGeom prst="rect">
              <a:avLst/>
            </a:prstGeom>
            <a:noFill/>
          </p:spPr>
          <p:txBody>
            <a:bodyPr wrap="square" lIns="0" tIns="0" rIns="0" bIns="0" rtlCol="0">
              <a:spAutoFit/>
            </a:bodyPr>
            <a:lstStyle/>
            <a:p>
              <a:pPr algn="l"/>
              <a:r>
                <a:rPr lang="en-GB" sz="800" dirty="0" smtClean="0">
                  <a:solidFill>
                    <a:schemeClr val="tx1"/>
                  </a:solidFill>
                </a:rPr>
                <a:t>17.20cm</a:t>
              </a:r>
            </a:p>
          </p:txBody>
        </p:sp>
        <p:sp>
          <p:nvSpPr>
            <p:cNvPr id="67" name="TextBox 66"/>
            <p:cNvSpPr txBox="1"/>
            <p:nvPr userDrawn="1"/>
          </p:nvSpPr>
          <p:spPr>
            <a:xfrm>
              <a:off x="7109066" y="-437436"/>
              <a:ext cx="438671" cy="123111"/>
            </a:xfrm>
            <a:prstGeom prst="rect">
              <a:avLst/>
            </a:prstGeom>
            <a:noFill/>
          </p:spPr>
          <p:txBody>
            <a:bodyPr wrap="square" lIns="0" tIns="0" rIns="0" bIns="0" rtlCol="0">
              <a:spAutoFit/>
            </a:bodyPr>
            <a:lstStyle/>
            <a:p>
              <a:pPr algn="l"/>
              <a:r>
                <a:rPr lang="en-GB" sz="800" dirty="0" smtClean="0">
                  <a:solidFill>
                    <a:schemeClr val="tx1"/>
                  </a:solidFill>
                </a:rPr>
                <a:t>9.90cm</a:t>
              </a:r>
            </a:p>
          </p:txBody>
        </p:sp>
        <p:sp>
          <p:nvSpPr>
            <p:cNvPr id="68" name="TextBox 67"/>
            <p:cNvSpPr txBox="1"/>
            <p:nvPr userDrawn="1"/>
          </p:nvSpPr>
          <p:spPr>
            <a:xfrm>
              <a:off x="8081104" y="-437436"/>
              <a:ext cx="438671" cy="123111"/>
            </a:xfrm>
            <a:prstGeom prst="rect">
              <a:avLst/>
            </a:prstGeom>
            <a:noFill/>
          </p:spPr>
          <p:txBody>
            <a:bodyPr wrap="square" lIns="0" tIns="0" rIns="0" bIns="0" rtlCol="0">
              <a:spAutoFit/>
            </a:bodyPr>
            <a:lstStyle/>
            <a:p>
              <a:pPr algn="l"/>
              <a:r>
                <a:rPr lang="en-GB" sz="800" dirty="0" smtClean="0">
                  <a:solidFill>
                    <a:schemeClr val="tx1"/>
                  </a:solidFill>
                </a:rPr>
                <a:t>22.60cm</a:t>
              </a:r>
            </a:p>
          </p:txBody>
        </p:sp>
        <p:sp>
          <p:nvSpPr>
            <p:cNvPr id="69" name="TextBox 68"/>
            <p:cNvSpPr txBox="1"/>
            <p:nvPr userDrawn="1"/>
          </p:nvSpPr>
          <p:spPr>
            <a:xfrm>
              <a:off x="9053142" y="-437436"/>
              <a:ext cx="438671" cy="123111"/>
            </a:xfrm>
            <a:prstGeom prst="rect">
              <a:avLst/>
            </a:prstGeom>
            <a:noFill/>
          </p:spPr>
          <p:txBody>
            <a:bodyPr wrap="square" lIns="0" tIns="0" rIns="0" bIns="0" rtlCol="0">
              <a:spAutoFit/>
            </a:bodyPr>
            <a:lstStyle/>
            <a:p>
              <a:pPr algn="l"/>
              <a:r>
                <a:rPr lang="en-GB" sz="800" dirty="0" smtClean="0">
                  <a:solidFill>
                    <a:schemeClr val="tx1"/>
                  </a:solidFill>
                </a:rPr>
                <a:t>25.30cm</a:t>
              </a:r>
            </a:p>
          </p:txBody>
        </p:sp>
        <p:sp>
          <p:nvSpPr>
            <p:cNvPr id="70" name="TextBox 69"/>
            <p:cNvSpPr txBox="1"/>
            <p:nvPr userDrawn="1"/>
          </p:nvSpPr>
          <p:spPr>
            <a:xfrm>
              <a:off x="10025180" y="-437436"/>
              <a:ext cx="438671" cy="123111"/>
            </a:xfrm>
            <a:prstGeom prst="rect">
              <a:avLst/>
            </a:prstGeom>
            <a:noFill/>
          </p:spPr>
          <p:txBody>
            <a:bodyPr wrap="square" lIns="0" tIns="0" rIns="0" bIns="0" rtlCol="0">
              <a:spAutoFit/>
            </a:bodyPr>
            <a:lstStyle/>
            <a:p>
              <a:pPr algn="l"/>
              <a:r>
                <a:rPr lang="en-GB" sz="800" dirty="0" smtClean="0">
                  <a:solidFill>
                    <a:schemeClr val="tx1"/>
                  </a:solidFill>
                </a:rPr>
                <a:t>27.99cm</a:t>
              </a:r>
            </a:p>
          </p:txBody>
        </p:sp>
        <p:sp>
          <p:nvSpPr>
            <p:cNvPr id="71" name="TextBox 70"/>
            <p:cNvSpPr txBox="1"/>
            <p:nvPr userDrawn="1"/>
          </p:nvSpPr>
          <p:spPr>
            <a:xfrm>
              <a:off x="10997215" y="-437436"/>
              <a:ext cx="438671" cy="123111"/>
            </a:xfrm>
            <a:prstGeom prst="rect">
              <a:avLst/>
            </a:prstGeom>
            <a:noFill/>
          </p:spPr>
          <p:txBody>
            <a:bodyPr wrap="square" lIns="0" tIns="0" rIns="0" bIns="0" rtlCol="0">
              <a:spAutoFit/>
            </a:bodyPr>
            <a:lstStyle/>
            <a:p>
              <a:pPr algn="l"/>
              <a:r>
                <a:rPr lang="en-GB" sz="800" dirty="0" smtClean="0">
                  <a:solidFill>
                    <a:schemeClr val="tx1"/>
                  </a:solidFill>
                </a:rPr>
                <a:t>30.69cm</a:t>
              </a:r>
            </a:p>
          </p:txBody>
        </p:sp>
        <p:sp>
          <p:nvSpPr>
            <p:cNvPr id="72" name="TextBox 71"/>
            <p:cNvSpPr txBox="1"/>
            <p:nvPr userDrawn="1"/>
          </p:nvSpPr>
          <p:spPr>
            <a:xfrm>
              <a:off x="11461750" y="-437436"/>
              <a:ext cx="438671" cy="123111"/>
            </a:xfrm>
            <a:prstGeom prst="rect">
              <a:avLst/>
            </a:prstGeom>
            <a:noFill/>
          </p:spPr>
          <p:txBody>
            <a:bodyPr wrap="square" lIns="0" tIns="0" rIns="0" bIns="0" rtlCol="0">
              <a:spAutoFit/>
            </a:bodyPr>
            <a:lstStyle/>
            <a:p>
              <a:pPr algn="r"/>
              <a:r>
                <a:rPr lang="en-GB" sz="800" dirty="0" smtClean="0">
                  <a:solidFill>
                    <a:schemeClr val="tx1"/>
                  </a:solidFill>
                </a:rPr>
                <a:t>32.85cm</a:t>
              </a:r>
            </a:p>
          </p:txBody>
        </p:sp>
        <p:sp>
          <p:nvSpPr>
            <p:cNvPr id="74" name="TextBox 73"/>
            <p:cNvSpPr txBox="1"/>
            <p:nvPr userDrawn="1"/>
          </p:nvSpPr>
          <p:spPr>
            <a:xfrm>
              <a:off x="10490780" y="-437436"/>
              <a:ext cx="438671" cy="123111"/>
            </a:xfrm>
            <a:prstGeom prst="rect">
              <a:avLst/>
            </a:prstGeom>
            <a:noFill/>
          </p:spPr>
          <p:txBody>
            <a:bodyPr wrap="square" lIns="0" tIns="0" rIns="0" bIns="0" rtlCol="0">
              <a:spAutoFit/>
            </a:bodyPr>
            <a:lstStyle/>
            <a:p>
              <a:pPr algn="r"/>
              <a:r>
                <a:rPr lang="en-GB" sz="800" dirty="0" smtClean="0">
                  <a:solidFill>
                    <a:schemeClr val="tx1"/>
                  </a:solidFill>
                </a:rPr>
                <a:t>30.16cm</a:t>
              </a:r>
            </a:p>
          </p:txBody>
        </p:sp>
        <p:sp>
          <p:nvSpPr>
            <p:cNvPr id="75" name="TextBox 74"/>
            <p:cNvSpPr txBox="1"/>
            <p:nvPr userDrawn="1"/>
          </p:nvSpPr>
          <p:spPr>
            <a:xfrm>
              <a:off x="9519807" y="-437436"/>
              <a:ext cx="438671" cy="123111"/>
            </a:xfrm>
            <a:prstGeom prst="rect">
              <a:avLst/>
            </a:prstGeom>
            <a:noFill/>
          </p:spPr>
          <p:txBody>
            <a:bodyPr wrap="square" lIns="0" tIns="0" rIns="0" bIns="0" rtlCol="0">
              <a:spAutoFit/>
            </a:bodyPr>
            <a:lstStyle/>
            <a:p>
              <a:pPr algn="r"/>
              <a:r>
                <a:rPr lang="en-GB" sz="800" dirty="0" smtClean="0">
                  <a:solidFill>
                    <a:schemeClr val="tx1"/>
                  </a:solidFill>
                </a:rPr>
                <a:t>27.46cm</a:t>
              </a:r>
            </a:p>
          </p:txBody>
        </p:sp>
        <p:sp>
          <p:nvSpPr>
            <p:cNvPr id="76" name="TextBox 75"/>
            <p:cNvSpPr txBox="1"/>
            <p:nvPr userDrawn="1"/>
          </p:nvSpPr>
          <p:spPr>
            <a:xfrm>
              <a:off x="8548834" y="-437436"/>
              <a:ext cx="438671" cy="123111"/>
            </a:xfrm>
            <a:prstGeom prst="rect">
              <a:avLst/>
            </a:prstGeom>
            <a:noFill/>
          </p:spPr>
          <p:txBody>
            <a:bodyPr wrap="square" lIns="0" tIns="0" rIns="0" bIns="0" rtlCol="0">
              <a:spAutoFit/>
            </a:bodyPr>
            <a:lstStyle/>
            <a:p>
              <a:pPr algn="r"/>
              <a:r>
                <a:rPr lang="en-GB" sz="800" dirty="0" smtClean="0">
                  <a:solidFill>
                    <a:schemeClr val="tx1"/>
                  </a:solidFill>
                </a:rPr>
                <a:t>24.76cm</a:t>
              </a:r>
            </a:p>
          </p:txBody>
        </p:sp>
        <p:sp>
          <p:nvSpPr>
            <p:cNvPr id="77" name="TextBox 76"/>
            <p:cNvSpPr txBox="1"/>
            <p:nvPr userDrawn="1"/>
          </p:nvSpPr>
          <p:spPr>
            <a:xfrm>
              <a:off x="7577861" y="-437436"/>
              <a:ext cx="438671" cy="123111"/>
            </a:xfrm>
            <a:prstGeom prst="rect">
              <a:avLst/>
            </a:prstGeom>
            <a:noFill/>
          </p:spPr>
          <p:txBody>
            <a:bodyPr wrap="square" lIns="0" tIns="0" rIns="0" bIns="0" rtlCol="0">
              <a:spAutoFit/>
            </a:bodyPr>
            <a:lstStyle/>
            <a:p>
              <a:pPr algn="r"/>
              <a:r>
                <a:rPr lang="en-GB" sz="800" dirty="0" smtClean="0">
                  <a:solidFill>
                    <a:schemeClr val="tx1"/>
                  </a:solidFill>
                </a:rPr>
                <a:t>22.07cm</a:t>
              </a:r>
            </a:p>
          </p:txBody>
        </p:sp>
        <p:sp>
          <p:nvSpPr>
            <p:cNvPr id="78" name="TextBox 77"/>
            <p:cNvSpPr txBox="1"/>
            <p:nvPr userDrawn="1"/>
          </p:nvSpPr>
          <p:spPr>
            <a:xfrm>
              <a:off x="6606888" y="-437436"/>
              <a:ext cx="438671" cy="123111"/>
            </a:xfrm>
            <a:prstGeom prst="rect">
              <a:avLst/>
            </a:prstGeom>
            <a:noFill/>
          </p:spPr>
          <p:txBody>
            <a:bodyPr wrap="square" lIns="0" tIns="0" rIns="0" bIns="0" rtlCol="0">
              <a:spAutoFit/>
            </a:bodyPr>
            <a:lstStyle/>
            <a:p>
              <a:pPr algn="r"/>
              <a:r>
                <a:rPr lang="en-GB" sz="800" dirty="0" smtClean="0">
                  <a:solidFill>
                    <a:schemeClr val="tx1"/>
                  </a:solidFill>
                </a:rPr>
                <a:t>19.37cm</a:t>
              </a:r>
            </a:p>
          </p:txBody>
        </p:sp>
        <p:sp>
          <p:nvSpPr>
            <p:cNvPr id="79" name="TextBox 78"/>
            <p:cNvSpPr txBox="1"/>
            <p:nvPr userDrawn="1"/>
          </p:nvSpPr>
          <p:spPr>
            <a:xfrm>
              <a:off x="5635915" y="-437436"/>
              <a:ext cx="438671" cy="123111"/>
            </a:xfrm>
            <a:prstGeom prst="rect">
              <a:avLst/>
            </a:prstGeom>
            <a:noFill/>
          </p:spPr>
          <p:txBody>
            <a:bodyPr wrap="square" lIns="0" tIns="0" rIns="0" bIns="0" rtlCol="0">
              <a:spAutoFit/>
            </a:bodyPr>
            <a:lstStyle/>
            <a:p>
              <a:pPr algn="r"/>
              <a:r>
                <a:rPr lang="en-GB" sz="800" dirty="0" smtClean="0">
                  <a:solidFill>
                    <a:schemeClr val="tx1"/>
                  </a:solidFill>
                </a:rPr>
                <a:t>16.67cm</a:t>
              </a:r>
            </a:p>
          </p:txBody>
        </p:sp>
        <p:sp>
          <p:nvSpPr>
            <p:cNvPr id="80" name="TextBox 79"/>
            <p:cNvSpPr txBox="1"/>
            <p:nvPr userDrawn="1"/>
          </p:nvSpPr>
          <p:spPr>
            <a:xfrm>
              <a:off x="4664942" y="-437436"/>
              <a:ext cx="438671" cy="123111"/>
            </a:xfrm>
            <a:prstGeom prst="rect">
              <a:avLst/>
            </a:prstGeom>
            <a:noFill/>
          </p:spPr>
          <p:txBody>
            <a:bodyPr wrap="square" lIns="0" tIns="0" rIns="0" bIns="0" rtlCol="0">
              <a:spAutoFit/>
            </a:bodyPr>
            <a:lstStyle/>
            <a:p>
              <a:pPr algn="r"/>
              <a:r>
                <a:rPr lang="en-GB" sz="800" dirty="0" smtClean="0">
                  <a:solidFill>
                    <a:schemeClr val="tx1"/>
                  </a:solidFill>
                </a:rPr>
                <a:t>13.98cm</a:t>
              </a:r>
            </a:p>
          </p:txBody>
        </p:sp>
        <p:sp>
          <p:nvSpPr>
            <p:cNvPr id="81" name="TextBox 80"/>
            <p:cNvSpPr txBox="1"/>
            <p:nvPr userDrawn="1"/>
          </p:nvSpPr>
          <p:spPr>
            <a:xfrm>
              <a:off x="3693969" y="-437436"/>
              <a:ext cx="438671" cy="123111"/>
            </a:xfrm>
            <a:prstGeom prst="rect">
              <a:avLst/>
            </a:prstGeom>
            <a:noFill/>
          </p:spPr>
          <p:txBody>
            <a:bodyPr wrap="square" lIns="0" tIns="0" rIns="0" bIns="0" rtlCol="0">
              <a:spAutoFit/>
            </a:bodyPr>
            <a:lstStyle/>
            <a:p>
              <a:pPr algn="r"/>
              <a:r>
                <a:rPr lang="en-GB" sz="800" dirty="0" smtClean="0">
                  <a:solidFill>
                    <a:schemeClr val="tx1"/>
                  </a:solidFill>
                </a:rPr>
                <a:t>11.28cm</a:t>
              </a:r>
            </a:p>
          </p:txBody>
        </p:sp>
        <p:sp>
          <p:nvSpPr>
            <p:cNvPr id="82" name="TextBox 81"/>
            <p:cNvSpPr txBox="1"/>
            <p:nvPr userDrawn="1"/>
          </p:nvSpPr>
          <p:spPr>
            <a:xfrm>
              <a:off x="2722996" y="-437436"/>
              <a:ext cx="438671" cy="123111"/>
            </a:xfrm>
            <a:prstGeom prst="rect">
              <a:avLst/>
            </a:prstGeom>
            <a:noFill/>
          </p:spPr>
          <p:txBody>
            <a:bodyPr wrap="square" lIns="0" tIns="0" rIns="0" bIns="0" rtlCol="0">
              <a:spAutoFit/>
            </a:bodyPr>
            <a:lstStyle/>
            <a:p>
              <a:pPr algn="r"/>
              <a:r>
                <a:rPr lang="en-GB" sz="800" dirty="0" smtClean="0">
                  <a:solidFill>
                    <a:schemeClr val="tx1"/>
                  </a:solidFill>
                </a:rPr>
                <a:t>8.59cm</a:t>
              </a:r>
            </a:p>
          </p:txBody>
        </p:sp>
        <p:sp>
          <p:nvSpPr>
            <p:cNvPr id="83" name="TextBox 82"/>
            <p:cNvSpPr txBox="1"/>
            <p:nvPr userDrawn="1"/>
          </p:nvSpPr>
          <p:spPr>
            <a:xfrm>
              <a:off x="1752023" y="-437436"/>
              <a:ext cx="438671" cy="123111"/>
            </a:xfrm>
            <a:prstGeom prst="rect">
              <a:avLst/>
            </a:prstGeom>
            <a:noFill/>
          </p:spPr>
          <p:txBody>
            <a:bodyPr wrap="square" lIns="0" tIns="0" rIns="0" bIns="0" rtlCol="0">
              <a:spAutoFit/>
            </a:bodyPr>
            <a:lstStyle/>
            <a:p>
              <a:pPr algn="r"/>
              <a:r>
                <a:rPr lang="en-GB" sz="800" dirty="0" smtClean="0">
                  <a:solidFill>
                    <a:schemeClr val="tx1"/>
                  </a:solidFill>
                </a:rPr>
                <a:t>5.89cm</a:t>
              </a:r>
            </a:p>
          </p:txBody>
        </p:sp>
        <p:sp>
          <p:nvSpPr>
            <p:cNvPr id="84" name="TextBox 83"/>
            <p:cNvSpPr txBox="1"/>
            <p:nvPr userDrawn="1"/>
          </p:nvSpPr>
          <p:spPr>
            <a:xfrm>
              <a:off x="781050" y="-437436"/>
              <a:ext cx="438671" cy="123111"/>
            </a:xfrm>
            <a:prstGeom prst="rect">
              <a:avLst/>
            </a:prstGeom>
            <a:noFill/>
          </p:spPr>
          <p:txBody>
            <a:bodyPr wrap="square" lIns="0" tIns="0" rIns="0" bIns="0" rtlCol="0">
              <a:spAutoFit/>
            </a:bodyPr>
            <a:lstStyle/>
            <a:p>
              <a:pPr algn="r"/>
              <a:r>
                <a:rPr lang="en-GB" sz="800" dirty="0" smtClean="0">
                  <a:solidFill>
                    <a:schemeClr val="tx1"/>
                  </a:solidFill>
                </a:rPr>
                <a:t>3.19cm</a:t>
              </a:r>
            </a:p>
          </p:txBody>
        </p:sp>
        <p:cxnSp>
          <p:nvCxnSpPr>
            <p:cNvPr id="5" name="Straight Connector 4"/>
            <p:cNvCxnSpPr/>
            <p:nvPr userDrawn="1"/>
          </p:nvCxnSpPr>
          <p:spPr>
            <a:xfrm>
              <a:off x="360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6183391"/>
              <a:ext cx="833960" cy="123111"/>
            </a:xfrm>
            <a:prstGeom prst="rect">
              <a:avLst/>
            </a:prstGeom>
            <a:noFill/>
          </p:spPr>
          <p:txBody>
            <a:bodyPr wrap="square" lIns="0" tIns="0" rIns="0" bIns="0" rtlCol="0">
              <a:spAutoFit/>
            </a:bodyPr>
            <a:lstStyle/>
            <a:p>
              <a:pPr algn="r"/>
              <a:r>
                <a:rPr lang="en-GB" sz="800" dirty="0" smtClean="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smtClean="0">
                  <a:solidFill>
                    <a:schemeClr val="tx1"/>
                  </a:solidFill>
                </a:rPr>
                <a:t>Content Top</a:t>
              </a:r>
            </a:p>
          </p:txBody>
        </p:sp>
        <p:sp>
          <p:nvSpPr>
            <p:cNvPr id="87" name="TextBox 86"/>
            <p:cNvSpPr txBox="1"/>
            <p:nvPr userDrawn="1"/>
          </p:nvSpPr>
          <p:spPr>
            <a:xfrm>
              <a:off x="-1143000" y="1198691"/>
              <a:ext cx="833960" cy="123111"/>
            </a:xfrm>
            <a:prstGeom prst="rect">
              <a:avLst/>
            </a:prstGeom>
            <a:noFill/>
          </p:spPr>
          <p:txBody>
            <a:bodyPr wrap="square" lIns="0" tIns="0" rIns="0" bIns="0" rtlCol="0">
              <a:spAutoFit/>
            </a:bodyPr>
            <a:lstStyle/>
            <a:p>
              <a:pPr algn="r"/>
              <a:r>
                <a:rPr lang="en-GB" sz="800" dirty="0" smtClean="0">
                  <a:solidFill>
                    <a:schemeClr val="tx1"/>
                  </a:solidFill>
                </a:rPr>
                <a:t>Heading Baseline</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smtClean="0">
                  <a:solidFill>
                    <a:schemeClr val="tx1"/>
                  </a:solidFill>
                </a:rPr>
                <a:t>Left Margin</a:t>
              </a:r>
            </a:p>
          </p:txBody>
        </p:sp>
        <p:sp>
          <p:nvSpPr>
            <p:cNvPr id="89" name="TextBox 88"/>
            <p:cNvSpPr txBox="1"/>
            <p:nvPr userDrawn="1"/>
          </p:nvSpPr>
          <p:spPr>
            <a:xfrm>
              <a:off x="11933758" y="-438330"/>
              <a:ext cx="639242" cy="123111"/>
            </a:xfrm>
            <a:prstGeom prst="rect">
              <a:avLst/>
            </a:prstGeom>
            <a:noFill/>
          </p:spPr>
          <p:txBody>
            <a:bodyPr wrap="square" lIns="0" tIns="0" rIns="0" bIns="0" rtlCol="0">
              <a:spAutoFit/>
            </a:bodyPr>
            <a:lstStyle/>
            <a:p>
              <a:pPr algn="l"/>
              <a:r>
                <a:rPr lang="en-GB" sz="800" dirty="0" smtClean="0">
                  <a:solidFill>
                    <a:schemeClr val="tx1"/>
                  </a:solidFill>
                </a:rPr>
                <a:t>Right Margin</a:t>
              </a:r>
            </a:p>
          </p:txBody>
        </p:sp>
      </p:grpSp>
      <p:pic>
        <p:nvPicPr>
          <p:cNvPr id="91" name="Picture 90"/>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63600" y="82800"/>
            <a:ext cx="2640241" cy="410400"/>
          </a:xfrm>
          <a:prstGeom prst="rect">
            <a:avLst/>
          </a:prstGeom>
        </p:spPr>
      </p:pic>
    </p:spTree>
    <p:extLst>
      <p:ext uri="{BB962C8B-B14F-4D97-AF65-F5344CB8AC3E}">
        <p14:creationId xmlns:p14="http://schemas.microsoft.com/office/powerpoint/2010/main" val="3680662798"/>
      </p:ext>
    </p:extLst>
  </p:cSld>
  <p:clrMap bg1="lt1" tx1="dk1" bg2="lt2" tx2="dk2" accent1="accent1" accent2="accent2" accent3="accent3" accent4="accent4" accent5="accent5" accent6="accent6" hlink="hlink" folHlink="folHlink"/>
  <p:sldLayoutIdLst>
    <p:sldLayoutId id="2147483683" r:id="rId1"/>
    <p:sldLayoutId id="2147483727" r:id="rId2"/>
    <p:sldLayoutId id="2147483697" r:id="rId3"/>
    <p:sldLayoutId id="2147483668" r:id="rId4"/>
    <p:sldLayoutId id="2147483659" r:id="rId5"/>
    <p:sldLayoutId id="2147483721" r:id="rId6"/>
    <p:sldLayoutId id="2147483722" r:id="rId7"/>
    <p:sldLayoutId id="2147483726" r:id="rId8"/>
    <p:sldLayoutId id="2147483725" r:id="rId9"/>
    <p:sldLayoutId id="2147483649" r:id="rId10"/>
    <p:sldLayoutId id="2147483728" r:id="rId11"/>
    <p:sldLayoutId id="2147483729" r:id="rId12"/>
    <p:sldLayoutId id="2147483730" r:id="rId13"/>
    <p:sldLayoutId id="2147483696"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27" userDrawn="1">
          <p15:clr>
            <a:srgbClr val="A4A3A4"/>
          </p15:clr>
        </p15:guide>
        <p15:guide id="2" orient="horz" pos="2159" userDrawn="1">
          <p15:clr>
            <a:srgbClr val="A4A3A4"/>
          </p15:clr>
        </p15:guide>
        <p15:guide id="3" pos="725" userDrawn="1">
          <p15:clr>
            <a:srgbClr val="A4A3A4"/>
          </p15:clr>
        </p15:guide>
        <p15:guide id="4" pos="842" userDrawn="1">
          <p15:clr>
            <a:srgbClr val="A4A3A4"/>
          </p15:clr>
        </p15:guide>
        <p15:guide id="5" pos="1335" userDrawn="1">
          <p15:clr>
            <a:srgbClr val="A4A3A4"/>
          </p15:clr>
        </p15:guide>
        <p15:guide id="6" pos="1454" userDrawn="1">
          <p15:clr>
            <a:srgbClr val="A4A3A4"/>
          </p15:clr>
        </p15:guide>
        <p15:guide id="7" pos="1947" userDrawn="1">
          <p15:clr>
            <a:srgbClr val="A4A3A4"/>
          </p15:clr>
        </p15:guide>
        <p15:guide id="8" pos="2064" userDrawn="1">
          <p15:clr>
            <a:srgbClr val="A4A3A4"/>
          </p15:clr>
        </p15:guide>
        <p15:guide id="9" pos="2558" userDrawn="1">
          <p15:clr>
            <a:srgbClr val="A4A3A4"/>
          </p15:clr>
        </p15:guide>
        <p15:guide id="10" pos="2678" userDrawn="1">
          <p15:clr>
            <a:srgbClr val="A4A3A4"/>
          </p15:clr>
        </p15:guide>
        <p15:guide id="11" pos="3170" userDrawn="1">
          <p15:clr>
            <a:srgbClr val="A4A3A4"/>
          </p15:clr>
        </p15:guide>
        <p15:guide id="12" pos="3288" userDrawn="1">
          <p15:clr>
            <a:srgbClr val="A4A3A4"/>
          </p15:clr>
        </p15:guide>
        <p15:guide id="13" pos="3780" userDrawn="1">
          <p15:clr>
            <a:srgbClr val="A4A3A4"/>
          </p15:clr>
        </p15:guide>
        <p15:guide id="14" pos="3900" userDrawn="1">
          <p15:clr>
            <a:srgbClr val="A4A3A4"/>
          </p15:clr>
        </p15:guide>
        <p15:guide id="15" pos="4392" userDrawn="1">
          <p15:clr>
            <a:srgbClr val="A4A3A4"/>
          </p15:clr>
        </p15:guide>
        <p15:guide id="16" pos="4512" userDrawn="1">
          <p15:clr>
            <a:srgbClr val="A4A3A4"/>
          </p15:clr>
        </p15:guide>
        <p15:guide id="17" pos="5124" userDrawn="1">
          <p15:clr>
            <a:srgbClr val="A4A3A4"/>
          </p15:clr>
        </p15:guide>
        <p15:guide id="18" pos="5004" userDrawn="1">
          <p15:clr>
            <a:srgbClr val="A4A3A4"/>
          </p15:clr>
        </p15:guide>
        <p15:guide id="19" pos="5616" userDrawn="1">
          <p15:clr>
            <a:srgbClr val="A4A3A4"/>
          </p15:clr>
        </p15:guide>
        <p15:guide id="20" pos="5736" userDrawn="1">
          <p15:clr>
            <a:srgbClr val="A4A3A4"/>
          </p15:clr>
        </p15:guide>
        <p15:guide id="21" pos="6227" userDrawn="1">
          <p15:clr>
            <a:srgbClr val="A4A3A4"/>
          </p15:clr>
        </p15:guide>
        <p15:guide id="22" pos="6348" userDrawn="1">
          <p15:clr>
            <a:srgbClr val="A4A3A4"/>
          </p15:clr>
        </p15:guide>
        <p15:guide id="23" pos="6839" userDrawn="1">
          <p15:clr>
            <a:srgbClr val="A4A3A4"/>
          </p15:clr>
        </p15:guide>
        <p15:guide id="24" pos="6960" userDrawn="1">
          <p15:clr>
            <a:srgbClr val="A4A3A4"/>
          </p15:clr>
        </p15:guide>
        <p15:guide id="25" pos="7451" userDrawn="1">
          <p15:clr>
            <a:srgbClr val="A4A3A4"/>
          </p15:clr>
        </p15:guide>
        <p15:guide id="26" orient="horz" pos="1799" userDrawn="1">
          <p15:clr>
            <a:srgbClr val="A4A3A4"/>
          </p15:clr>
        </p15:guide>
        <p15:guide id="27" orient="horz" pos="1437" userDrawn="1">
          <p15:clr>
            <a:srgbClr val="A4A3A4"/>
          </p15:clr>
        </p15:guide>
        <p15:guide id="28" orient="horz" pos="1077" userDrawn="1">
          <p15:clr>
            <a:srgbClr val="A4A3A4"/>
          </p15:clr>
        </p15:guide>
        <p15:guide id="29" orient="horz" pos="717" userDrawn="1">
          <p15:clr>
            <a:srgbClr val="A4A3A4"/>
          </p15:clr>
        </p15:guide>
        <p15:guide id="30" orient="horz" pos="2519" userDrawn="1">
          <p15:clr>
            <a:srgbClr val="A4A3A4"/>
          </p15:clr>
        </p15:guide>
        <p15:guide id="31" orient="horz" pos="2879" userDrawn="1">
          <p15:clr>
            <a:srgbClr val="A4A3A4"/>
          </p15:clr>
        </p15:guide>
        <p15:guide id="32" orient="horz" pos="3240" userDrawn="1">
          <p15:clr>
            <a:srgbClr val="A4A3A4"/>
          </p15:clr>
        </p15:guide>
        <p15:guide id="33" orient="horz" pos="3600" userDrawn="1">
          <p15:clr>
            <a:srgbClr val="A4A3A4"/>
          </p15:clr>
        </p15:guide>
        <p15:guide id="34" orient="horz" pos="3855" userDrawn="1">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0" name="Rectangle 89"/>
          <p:cNvSpPr/>
          <p:nvPr/>
        </p:nvSpPr>
        <p:spPr>
          <a:xfrm>
            <a:off x="0" y="0"/>
            <a:ext cx="12192000" cy="57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GB" sz="1600" dirty="0" smtClean="0"/>
          </a:p>
        </p:txBody>
      </p:sp>
      <p:sp>
        <p:nvSpPr>
          <p:cNvPr id="2" name="Title Placeholder 1"/>
          <p:cNvSpPr>
            <a:spLocks noGrp="1"/>
          </p:cNvSpPr>
          <p:nvPr>
            <p:ph type="title"/>
          </p:nvPr>
        </p:nvSpPr>
        <p:spPr>
          <a:xfrm>
            <a:off x="359999" y="854014"/>
            <a:ext cx="11466875" cy="813485"/>
          </a:xfrm>
          <a:prstGeom prst="rect">
            <a:avLst/>
          </a:prstGeom>
        </p:spPr>
        <p:txBody>
          <a:bodyPr vert="horz" lIns="0" tIns="0" rIns="0" bIns="0" rtlCol="0" anchor="t">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59999" y="1693234"/>
            <a:ext cx="11466875" cy="4426579"/>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10856913" y="263088"/>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 name="Straight Connector 8"/>
          <p:cNvCxnSpPr/>
          <p:nvPr/>
        </p:nvCxnSpPr>
        <p:spPr>
          <a:xfrm>
            <a:off x="0" y="577800"/>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1143000" y="-438330"/>
            <a:ext cx="13716000" cy="6744832"/>
            <a:chOff x="-1143000" y="-438330"/>
            <a:chExt cx="13716000" cy="6744832"/>
          </a:xfrm>
        </p:grpSpPr>
        <p:cxnSp>
          <p:nvCxnSpPr>
            <p:cNvPr id="12" name="Straight Connector 11"/>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56200" y="113823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47711" y="1075580"/>
              <a:ext cx="438671" cy="123111"/>
            </a:xfrm>
            <a:prstGeom prst="rect">
              <a:avLst/>
            </a:prstGeom>
            <a:noFill/>
          </p:spPr>
          <p:txBody>
            <a:bodyPr wrap="square" lIns="0" tIns="0" rIns="0" bIns="0" rtlCol="0">
              <a:spAutoFit/>
            </a:bodyPr>
            <a:lstStyle/>
            <a:p>
              <a:pPr algn="r"/>
              <a:r>
                <a:rPr lang="en-GB" sz="800" dirty="0" smtClean="0">
                  <a:solidFill>
                    <a:schemeClr val="tx1"/>
                  </a:solidFill>
                </a:rPr>
                <a:t>3.16cm</a:t>
              </a:r>
            </a:p>
          </p:txBody>
        </p:sp>
        <p:cxnSp>
          <p:nvCxnSpPr>
            <p:cNvPr id="21" name="Straight Connector 20"/>
            <p:cNvCxnSpPr/>
            <p:nvPr userDrawn="1"/>
          </p:nvCxnSpPr>
          <p:spPr>
            <a:xfrm>
              <a:off x="-256200" y="2282296"/>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256200" y="2854325"/>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256200" y="3998383"/>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256200" y="4570412"/>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256200" y="5142441"/>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114935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212003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309071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406140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503208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0027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697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794413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a:off x="891482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988550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1085619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11049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100772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a:off x="9105543"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813381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71620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521863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424690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a:off x="327518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a:off x="230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133172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smtClean="0">
                  <a:solidFill>
                    <a:schemeClr val="tx1"/>
                  </a:solidFill>
                </a:rPr>
                <a:t>4.75cm</a:t>
              </a:r>
            </a:p>
          </p:txBody>
        </p:sp>
        <p:sp>
          <p:nvSpPr>
            <p:cNvPr id="52" name="TextBox 51"/>
            <p:cNvSpPr txBox="1"/>
            <p:nvPr userDrawn="1"/>
          </p:nvSpPr>
          <p:spPr>
            <a:xfrm>
              <a:off x="-747711" y="2216732"/>
              <a:ext cx="438671" cy="123111"/>
            </a:xfrm>
            <a:prstGeom prst="rect">
              <a:avLst/>
            </a:prstGeom>
            <a:noFill/>
          </p:spPr>
          <p:txBody>
            <a:bodyPr wrap="square" lIns="0" tIns="0" rIns="0" bIns="0" rtlCol="0">
              <a:spAutoFit/>
            </a:bodyPr>
            <a:lstStyle/>
            <a:p>
              <a:pPr algn="r"/>
              <a:r>
                <a:rPr lang="en-GB" sz="800" dirty="0" smtClean="0">
                  <a:solidFill>
                    <a:schemeClr val="tx1"/>
                  </a:solidFill>
                </a:rPr>
                <a:t>6.34cm</a:t>
              </a:r>
            </a:p>
          </p:txBody>
        </p:sp>
        <p:sp>
          <p:nvSpPr>
            <p:cNvPr id="53" name="TextBox 52"/>
            <p:cNvSpPr txBox="1"/>
            <p:nvPr userDrawn="1"/>
          </p:nvSpPr>
          <p:spPr>
            <a:xfrm>
              <a:off x="-747711" y="2787308"/>
              <a:ext cx="438671" cy="123111"/>
            </a:xfrm>
            <a:prstGeom prst="rect">
              <a:avLst/>
            </a:prstGeom>
            <a:noFill/>
          </p:spPr>
          <p:txBody>
            <a:bodyPr wrap="square" lIns="0" tIns="0" rIns="0" bIns="0" rtlCol="0">
              <a:spAutoFit/>
            </a:bodyPr>
            <a:lstStyle/>
            <a:p>
              <a:pPr algn="r"/>
              <a:r>
                <a:rPr lang="en-GB" sz="800" dirty="0" smtClean="0">
                  <a:solidFill>
                    <a:schemeClr val="tx1"/>
                  </a:solidFill>
                </a:rPr>
                <a:t>7.93cm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smtClean="0">
                  <a:solidFill>
                    <a:schemeClr val="tx1"/>
                  </a:solidFill>
                </a:rPr>
                <a:t>9.52cm</a:t>
              </a:r>
            </a:p>
          </p:txBody>
        </p:sp>
        <p:sp>
          <p:nvSpPr>
            <p:cNvPr id="55" name="TextBox 54"/>
            <p:cNvSpPr txBox="1"/>
            <p:nvPr userDrawn="1"/>
          </p:nvSpPr>
          <p:spPr>
            <a:xfrm>
              <a:off x="-747711" y="3928460"/>
              <a:ext cx="438671" cy="123111"/>
            </a:xfrm>
            <a:prstGeom prst="rect">
              <a:avLst/>
            </a:prstGeom>
            <a:noFill/>
          </p:spPr>
          <p:txBody>
            <a:bodyPr wrap="square" lIns="0" tIns="0" rIns="0" bIns="0" rtlCol="0">
              <a:spAutoFit/>
            </a:bodyPr>
            <a:lstStyle/>
            <a:p>
              <a:pPr algn="r"/>
              <a:r>
                <a:rPr lang="en-GB" sz="800" dirty="0" smtClean="0">
                  <a:solidFill>
                    <a:schemeClr val="tx1"/>
                  </a:solidFill>
                </a:rPr>
                <a:t>11.11cm</a:t>
              </a:r>
            </a:p>
          </p:txBody>
        </p:sp>
        <p:sp>
          <p:nvSpPr>
            <p:cNvPr id="56" name="TextBox 55"/>
            <p:cNvSpPr txBox="1"/>
            <p:nvPr userDrawn="1"/>
          </p:nvSpPr>
          <p:spPr>
            <a:xfrm>
              <a:off x="-747711" y="4499036"/>
              <a:ext cx="438671" cy="123111"/>
            </a:xfrm>
            <a:prstGeom prst="rect">
              <a:avLst/>
            </a:prstGeom>
            <a:noFill/>
          </p:spPr>
          <p:txBody>
            <a:bodyPr wrap="square" lIns="0" tIns="0" rIns="0" bIns="0" rtlCol="0">
              <a:spAutoFit/>
            </a:bodyPr>
            <a:lstStyle/>
            <a:p>
              <a:pPr algn="r"/>
              <a:r>
                <a:rPr lang="en-GB" sz="800" dirty="0" smtClean="0">
                  <a:solidFill>
                    <a:schemeClr val="tx1"/>
                  </a:solidFill>
                </a:rPr>
                <a:t>12.70cm</a:t>
              </a:r>
            </a:p>
          </p:txBody>
        </p:sp>
        <p:sp>
          <p:nvSpPr>
            <p:cNvPr id="57" name="TextBox 56"/>
            <p:cNvSpPr txBox="1"/>
            <p:nvPr userDrawn="1"/>
          </p:nvSpPr>
          <p:spPr>
            <a:xfrm>
              <a:off x="-747711" y="5069612"/>
              <a:ext cx="438671" cy="123111"/>
            </a:xfrm>
            <a:prstGeom prst="rect">
              <a:avLst/>
            </a:prstGeom>
            <a:noFill/>
          </p:spPr>
          <p:txBody>
            <a:bodyPr wrap="square" lIns="0" tIns="0" rIns="0" bIns="0" rtlCol="0">
              <a:spAutoFit/>
            </a:bodyPr>
            <a:lstStyle/>
            <a:p>
              <a:pPr algn="r"/>
              <a:r>
                <a:rPr lang="en-GB" sz="800" dirty="0" smtClean="0">
                  <a:solidFill>
                    <a:schemeClr val="tx1"/>
                  </a:solidFill>
                </a:rPr>
                <a:t>14.29cm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smtClean="0">
                  <a:solidFill>
                    <a:schemeClr val="tx1"/>
                  </a:solidFill>
                </a:rPr>
                <a:t>15.87cm</a:t>
              </a:r>
            </a:p>
          </p:txBody>
        </p:sp>
        <p:sp>
          <p:nvSpPr>
            <p:cNvPr id="59" name="TextBox 58"/>
            <p:cNvSpPr txBox="1"/>
            <p:nvPr userDrawn="1"/>
          </p:nvSpPr>
          <p:spPr>
            <a:xfrm>
              <a:off x="-747711" y="6060280"/>
              <a:ext cx="438671" cy="123111"/>
            </a:xfrm>
            <a:prstGeom prst="rect">
              <a:avLst/>
            </a:prstGeom>
            <a:noFill/>
          </p:spPr>
          <p:txBody>
            <a:bodyPr wrap="square" lIns="0" tIns="0" rIns="0" bIns="0" rtlCol="0">
              <a:spAutoFit/>
            </a:bodyPr>
            <a:lstStyle/>
            <a:p>
              <a:pPr algn="r"/>
              <a:r>
                <a:rPr lang="en-GB" sz="800" dirty="0" smtClean="0">
                  <a:solidFill>
                    <a:schemeClr val="tx1"/>
                  </a:solidFill>
                </a:rPr>
                <a:t>17.00cm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smtClean="0">
                  <a:solidFill>
                    <a:schemeClr val="tx1"/>
                  </a:solidFill>
                </a:rPr>
                <a:t>1.00cm</a:t>
              </a:r>
            </a:p>
          </p:txBody>
        </p:sp>
        <p:sp>
          <p:nvSpPr>
            <p:cNvPr id="61" name="TextBox 60"/>
            <p:cNvSpPr txBox="1"/>
            <p:nvPr userDrawn="1"/>
          </p:nvSpPr>
          <p:spPr>
            <a:xfrm>
              <a:off x="1276838" y="-437436"/>
              <a:ext cx="438671" cy="123111"/>
            </a:xfrm>
            <a:prstGeom prst="rect">
              <a:avLst/>
            </a:prstGeom>
            <a:noFill/>
          </p:spPr>
          <p:txBody>
            <a:bodyPr wrap="square" lIns="0" tIns="0" rIns="0" bIns="0" rtlCol="0">
              <a:spAutoFit/>
            </a:bodyPr>
            <a:lstStyle/>
            <a:p>
              <a:pPr algn="l"/>
              <a:r>
                <a:rPr lang="en-GB" sz="800" dirty="0" smtClean="0">
                  <a:solidFill>
                    <a:schemeClr val="tx1"/>
                  </a:solidFill>
                </a:rPr>
                <a:t>3.70cm</a:t>
              </a:r>
            </a:p>
          </p:txBody>
        </p:sp>
        <p:sp>
          <p:nvSpPr>
            <p:cNvPr id="62" name="TextBox 61"/>
            <p:cNvSpPr txBox="1"/>
            <p:nvPr userDrawn="1"/>
          </p:nvSpPr>
          <p:spPr>
            <a:xfrm>
              <a:off x="2248876" y="-437436"/>
              <a:ext cx="438671" cy="123111"/>
            </a:xfrm>
            <a:prstGeom prst="rect">
              <a:avLst/>
            </a:prstGeom>
            <a:noFill/>
          </p:spPr>
          <p:txBody>
            <a:bodyPr wrap="square" lIns="0" tIns="0" rIns="0" bIns="0" rtlCol="0">
              <a:spAutoFit/>
            </a:bodyPr>
            <a:lstStyle/>
            <a:p>
              <a:pPr algn="l"/>
              <a:r>
                <a:rPr lang="en-GB" sz="800" dirty="0" smtClean="0">
                  <a:solidFill>
                    <a:schemeClr val="tx1"/>
                  </a:solidFill>
                </a:rPr>
                <a:t>6.40cm</a:t>
              </a:r>
            </a:p>
          </p:txBody>
        </p:sp>
        <p:sp>
          <p:nvSpPr>
            <p:cNvPr id="63" name="TextBox 62"/>
            <p:cNvSpPr txBox="1"/>
            <p:nvPr userDrawn="1"/>
          </p:nvSpPr>
          <p:spPr>
            <a:xfrm>
              <a:off x="3220914" y="-437436"/>
              <a:ext cx="438671" cy="123111"/>
            </a:xfrm>
            <a:prstGeom prst="rect">
              <a:avLst/>
            </a:prstGeom>
            <a:noFill/>
          </p:spPr>
          <p:txBody>
            <a:bodyPr wrap="square" lIns="0" tIns="0" rIns="0" bIns="0" rtlCol="0">
              <a:spAutoFit/>
            </a:bodyPr>
            <a:lstStyle/>
            <a:p>
              <a:pPr algn="l"/>
              <a:r>
                <a:rPr lang="en-GB" sz="800" dirty="0" smtClean="0">
                  <a:solidFill>
                    <a:schemeClr val="tx1"/>
                  </a:solidFill>
                </a:rPr>
                <a:t>9.10cm</a:t>
              </a:r>
            </a:p>
          </p:txBody>
        </p:sp>
        <p:sp>
          <p:nvSpPr>
            <p:cNvPr id="64" name="TextBox 63"/>
            <p:cNvSpPr txBox="1"/>
            <p:nvPr userDrawn="1"/>
          </p:nvSpPr>
          <p:spPr>
            <a:xfrm>
              <a:off x="4192952" y="-437436"/>
              <a:ext cx="438671" cy="123111"/>
            </a:xfrm>
            <a:prstGeom prst="rect">
              <a:avLst/>
            </a:prstGeom>
            <a:noFill/>
          </p:spPr>
          <p:txBody>
            <a:bodyPr wrap="square" lIns="0" tIns="0" rIns="0" bIns="0" rtlCol="0">
              <a:spAutoFit/>
            </a:bodyPr>
            <a:lstStyle/>
            <a:p>
              <a:pPr algn="l"/>
              <a:r>
                <a:rPr lang="en-GB" sz="800" dirty="0" smtClean="0">
                  <a:solidFill>
                    <a:schemeClr val="tx1"/>
                  </a:solidFill>
                </a:rPr>
                <a:t>11.80cm</a:t>
              </a:r>
            </a:p>
          </p:txBody>
        </p:sp>
        <p:sp>
          <p:nvSpPr>
            <p:cNvPr id="65" name="TextBox 64"/>
            <p:cNvSpPr txBox="1"/>
            <p:nvPr userDrawn="1"/>
          </p:nvSpPr>
          <p:spPr>
            <a:xfrm>
              <a:off x="5164990" y="-437436"/>
              <a:ext cx="438671" cy="123111"/>
            </a:xfrm>
            <a:prstGeom prst="rect">
              <a:avLst/>
            </a:prstGeom>
            <a:noFill/>
          </p:spPr>
          <p:txBody>
            <a:bodyPr wrap="square" lIns="0" tIns="0" rIns="0" bIns="0" rtlCol="0">
              <a:spAutoFit/>
            </a:bodyPr>
            <a:lstStyle/>
            <a:p>
              <a:pPr algn="l"/>
              <a:r>
                <a:rPr lang="en-GB" sz="800" dirty="0" smtClean="0">
                  <a:solidFill>
                    <a:schemeClr val="tx1"/>
                  </a:solidFill>
                </a:rPr>
                <a:t>14.50cm</a:t>
              </a:r>
            </a:p>
          </p:txBody>
        </p:sp>
        <p:sp>
          <p:nvSpPr>
            <p:cNvPr id="66" name="TextBox 65"/>
            <p:cNvSpPr txBox="1"/>
            <p:nvPr userDrawn="1"/>
          </p:nvSpPr>
          <p:spPr>
            <a:xfrm>
              <a:off x="6137028" y="-437436"/>
              <a:ext cx="438671" cy="123111"/>
            </a:xfrm>
            <a:prstGeom prst="rect">
              <a:avLst/>
            </a:prstGeom>
            <a:noFill/>
          </p:spPr>
          <p:txBody>
            <a:bodyPr wrap="square" lIns="0" tIns="0" rIns="0" bIns="0" rtlCol="0">
              <a:spAutoFit/>
            </a:bodyPr>
            <a:lstStyle/>
            <a:p>
              <a:pPr algn="l"/>
              <a:r>
                <a:rPr lang="en-GB" sz="800" dirty="0" smtClean="0">
                  <a:solidFill>
                    <a:schemeClr val="tx1"/>
                  </a:solidFill>
                </a:rPr>
                <a:t>17.20cm</a:t>
              </a:r>
            </a:p>
          </p:txBody>
        </p:sp>
        <p:sp>
          <p:nvSpPr>
            <p:cNvPr id="67" name="TextBox 66"/>
            <p:cNvSpPr txBox="1"/>
            <p:nvPr userDrawn="1"/>
          </p:nvSpPr>
          <p:spPr>
            <a:xfrm>
              <a:off x="7109066" y="-437436"/>
              <a:ext cx="438671" cy="123111"/>
            </a:xfrm>
            <a:prstGeom prst="rect">
              <a:avLst/>
            </a:prstGeom>
            <a:noFill/>
          </p:spPr>
          <p:txBody>
            <a:bodyPr wrap="square" lIns="0" tIns="0" rIns="0" bIns="0" rtlCol="0">
              <a:spAutoFit/>
            </a:bodyPr>
            <a:lstStyle/>
            <a:p>
              <a:pPr algn="l"/>
              <a:r>
                <a:rPr lang="en-GB" sz="800" dirty="0" smtClean="0">
                  <a:solidFill>
                    <a:schemeClr val="tx1"/>
                  </a:solidFill>
                </a:rPr>
                <a:t>9.90cm</a:t>
              </a:r>
            </a:p>
          </p:txBody>
        </p:sp>
        <p:sp>
          <p:nvSpPr>
            <p:cNvPr id="68" name="TextBox 67"/>
            <p:cNvSpPr txBox="1"/>
            <p:nvPr userDrawn="1"/>
          </p:nvSpPr>
          <p:spPr>
            <a:xfrm>
              <a:off x="8081104" y="-437436"/>
              <a:ext cx="438671" cy="123111"/>
            </a:xfrm>
            <a:prstGeom prst="rect">
              <a:avLst/>
            </a:prstGeom>
            <a:noFill/>
          </p:spPr>
          <p:txBody>
            <a:bodyPr wrap="square" lIns="0" tIns="0" rIns="0" bIns="0" rtlCol="0">
              <a:spAutoFit/>
            </a:bodyPr>
            <a:lstStyle/>
            <a:p>
              <a:pPr algn="l"/>
              <a:r>
                <a:rPr lang="en-GB" sz="800" dirty="0" smtClean="0">
                  <a:solidFill>
                    <a:schemeClr val="tx1"/>
                  </a:solidFill>
                </a:rPr>
                <a:t>22.60cm</a:t>
              </a:r>
            </a:p>
          </p:txBody>
        </p:sp>
        <p:sp>
          <p:nvSpPr>
            <p:cNvPr id="69" name="TextBox 68"/>
            <p:cNvSpPr txBox="1"/>
            <p:nvPr userDrawn="1"/>
          </p:nvSpPr>
          <p:spPr>
            <a:xfrm>
              <a:off x="9053142" y="-437436"/>
              <a:ext cx="438671" cy="123111"/>
            </a:xfrm>
            <a:prstGeom prst="rect">
              <a:avLst/>
            </a:prstGeom>
            <a:noFill/>
          </p:spPr>
          <p:txBody>
            <a:bodyPr wrap="square" lIns="0" tIns="0" rIns="0" bIns="0" rtlCol="0">
              <a:spAutoFit/>
            </a:bodyPr>
            <a:lstStyle/>
            <a:p>
              <a:pPr algn="l"/>
              <a:r>
                <a:rPr lang="en-GB" sz="800" dirty="0" smtClean="0">
                  <a:solidFill>
                    <a:schemeClr val="tx1"/>
                  </a:solidFill>
                </a:rPr>
                <a:t>25.30cm</a:t>
              </a:r>
            </a:p>
          </p:txBody>
        </p:sp>
        <p:sp>
          <p:nvSpPr>
            <p:cNvPr id="70" name="TextBox 69"/>
            <p:cNvSpPr txBox="1"/>
            <p:nvPr userDrawn="1"/>
          </p:nvSpPr>
          <p:spPr>
            <a:xfrm>
              <a:off x="10025180" y="-437436"/>
              <a:ext cx="438671" cy="123111"/>
            </a:xfrm>
            <a:prstGeom prst="rect">
              <a:avLst/>
            </a:prstGeom>
            <a:noFill/>
          </p:spPr>
          <p:txBody>
            <a:bodyPr wrap="square" lIns="0" tIns="0" rIns="0" bIns="0" rtlCol="0">
              <a:spAutoFit/>
            </a:bodyPr>
            <a:lstStyle/>
            <a:p>
              <a:pPr algn="l"/>
              <a:r>
                <a:rPr lang="en-GB" sz="800" dirty="0" smtClean="0">
                  <a:solidFill>
                    <a:schemeClr val="tx1"/>
                  </a:solidFill>
                </a:rPr>
                <a:t>27.99cm</a:t>
              </a:r>
            </a:p>
          </p:txBody>
        </p:sp>
        <p:sp>
          <p:nvSpPr>
            <p:cNvPr id="71" name="TextBox 70"/>
            <p:cNvSpPr txBox="1"/>
            <p:nvPr userDrawn="1"/>
          </p:nvSpPr>
          <p:spPr>
            <a:xfrm>
              <a:off x="10997215" y="-437436"/>
              <a:ext cx="438671" cy="123111"/>
            </a:xfrm>
            <a:prstGeom prst="rect">
              <a:avLst/>
            </a:prstGeom>
            <a:noFill/>
          </p:spPr>
          <p:txBody>
            <a:bodyPr wrap="square" lIns="0" tIns="0" rIns="0" bIns="0" rtlCol="0">
              <a:spAutoFit/>
            </a:bodyPr>
            <a:lstStyle/>
            <a:p>
              <a:pPr algn="l"/>
              <a:r>
                <a:rPr lang="en-GB" sz="800" dirty="0" smtClean="0">
                  <a:solidFill>
                    <a:schemeClr val="tx1"/>
                  </a:solidFill>
                </a:rPr>
                <a:t>30.69cm</a:t>
              </a:r>
            </a:p>
          </p:txBody>
        </p:sp>
        <p:sp>
          <p:nvSpPr>
            <p:cNvPr id="72" name="TextBox 71"/>
            <p:cNvSpPr txBox="1"/>
            <p:nvPr userDrawn="1"/>
          </p:nvSpPr>
          <p:spPr>
            <a:xfrm>
              <a:off x="11461750" y="-437436"/>
              <a:ext cx="438671" cy="123111"/>
            </a:xfrm>
            <a:prstGeom prst="rect">
              <a:avLst/>
            </a:prstGeom>
            <a:noFill/>
          </p:spPr>
          <p:txBody>
            <a:bodyPr wrap="square" lIns="0" tIns="0" rIns="0" bIns="0" rtlCol="0">
              <a:spAutoFit/>
            </a:bodyPr>
            <a:lstStyle/>
            <a:p>
              <a:pPr algn="r"/>
              <a:r>
                <a:rPr lang="en-GB" sz="800" dirty="0" smtClean="0">
                  <a:solidFill>
                    <a:schemeClr val="tx1"/>
                  </a:solidFill>
                </a:rPr>
                <a:t>32.85cm</a:t>
              </a:r>
            </a:p>
          </p:txBody>
        </p:sp>
        <p:sp>
          <p:nvSpPr>
            <p:cNvPr id="74" name="TextBox 73"/>
            <p:cNvSpPr txBox="1"/>
            <p:nvPr userDrawn="1"/>
          </p:nvSpPr>
          <p:spPr>
            <a:xfrm>
              <a:off x="10490780" y="-437436"/>
              <a:ext cx="438671" cy="123111"/>
            </a:xfrm>
            <a:prstGeom prst="rect">
              <a:avLst/>
            </a:prstGeom>
            <a:noFill/>
          </p:spPr>
          <p:txBody>
            <a:bodyPr wrap="square" lIns="0" tIns="0" rIns="0" bIns="0" rtlCol="0">
              <a:spAutoFit/>
            </a:bodyPr>
            <a:lstStyle/>
            <a:p>
              <a:pPr algn="r"/>
              <a:r>
                <a:rPr lang="en-GB" sz="800" dirty="0" smtClean="0">
                  <a:solidFill>
                    <a:schemeClr val="tx1"/>
                  </a:solidFill>
                </a:rPr>
                <a:t>30.16cm</a:t>
              </a:r>
            </a:p>
          </p:txBody>
        </p:sp>
        <p:sp>
          <p:nvSpPr>
            <p:cNvPr id="75" name="TextBox 74"/>
            <p:cNvSpPr txBox="1"/>
            <p:nvPr userDrawn="1"/>
          </p:nvSpPr>
          <p:spPr>
            <a:xfrm>
              <a:off x="9519807" y="-437436"/>
              <a:ext cx="438671" cy="123111"/>
            </a:xfrm>
            <a:prstGeom prst="rect">
              <a:avLst/>
            </a:prstGeom>
            <a:noFill/>
          </p:spPr>
          <p:txBody>
            <a:bodyPr wrap="square" lIns="0" tIns="0" rIns="0" bIns="0" rtlCol="0">
              <a:spAutoFit/>
            </a:bodyPr>
            <a:lstStyle/>
            <a:p>
              <a:pPr algn="r"/>
              <a:r>
                <a:rPr lang="en-GB" sz="800" dirty="0" smtClean="0">
                  <a:solidFill>
                    <a:schemeClr val="tx1"/>
                  </a:solidFill>
                </a:rPr>
                <a:t>27.46cm</a:t>
              </a:r>
            </a:p>
          </p:txBody>
        </p:sp>
        <p:sp>
          <p:nvSpPr>
            <p:cNvPr id="76" name="TextBox 75"/>
            <p:cNvSpPr txBox="1"/>
            <p:nvPr userDrawn="1"/>
          </p:nvSpPr>
          <p:spPr>
            <a:xfrm>
              <a:off x="8548834" y="-437436"/>
              <a:ext cx="438671" cy="123111"/>
            </a:xfrm>
            <a:prstGeom prst="rect">
              <a:avLst/>
            </a:prstGeom>
            <a:noFill/>
          </p:spPr>
          <p:txBody>
            <a:bodyPr wrap="square" lIns="0" tIns="0" rIns="0" bIns="0" rtlCol="0">
              <a:spAutoFit/>
            </a:bodyPr>
            <a:lstStyle/>
            <a:p>
              <a:pPr algn="r"/>
              <a:r>
                <a:rPr lang="en-GB" sz="800" dirty="0" smtClean="0">
                  <a:solidFill>
                    <a:schemeClr val="tx1"/>
                  </a:solidFill>
                </a:rPr>
                <a:t>24.76cm</a:t>
              </a:r>
            </a:p>
          </p:txBody>
        </p:sp>
        <p:sp>
          <p:nvSpPr>
            <p:cNvPr id="77" name="TextBox 76"/>
            <p:cNvSpPr txBox="1"/>
            <p:nvPr userDrawn="1"/>
          </p:nvSpPr>
          <p:spPr>
            <a:xfrm>
              <a:off x="7577861" y="-437436"/>
              <a:ext cx="438671" cy="123111"/>
            </a:xfrm>
            <a:prstGeom prst="rect">
              <a:avLst/>
            </a:prstGeom>
            <a:noFill/>
          </p:spPr>
          <p:txBody>
            <a:bodyPr wrap="square" lIns="0" tIns="0" rIns="0" bIns="0" rtlCol="0">
              <a:spAutoFit/>
            </a:bodyPr>
            <a:lstStyle/>
            <a:p>
              <a:pPr algn="r"/>
              <a:r>
                <a:rPr lang="en-GB" sz="800" dirty="0" smtClean="0">
                  <a:solidFill>
                    <a:schemeClr val="tx1"/>
                  </a:solidFill>
                </a:rPr>
                <a:t>22.07cm</a:t>
              </a:r>
            </a:p>
          </p:txBody>
        </p:sp>
        <p:sp>
          <p:nvSpPr>
            <p:cNvPr id="78" name="TextBox 77"/>
            <p:cNvSpPr txBox="1"/>
            <p:nvPr userDrawn="1"/>
          </p:nvSpPr>
          <p:spPr>
            <a:xfrm>
              <a:off x="6606888" y="-437436"/>
              <a:ext cx="438671" cy="123111"/>
            </a:xfrm>
            <a:prstGeom prst="rect">
              <a:avLst/>
            </a:prstGeom>
            <a:noFill/>
          </p:spPr>
          <p:txBody>
            <a:bodyPr wrap="square" lIns="0" tIns="0" rIns="0" bIns="0" rtlCol="0">
              <a:spAutoFit/>
            </a:bodyPr>
            <a:lstStyle/>
            <a:p>
              <a:pPr algn="r"/>
              <a:r>
                <a:rPr lang="en-GB" sz="800" dirty="0" smtClean="0">
                  <a:solidFill>
                    <a:schemeClr val="tx1"/>
                  </a:solidFill>
                </a:rPr>
                <a:t>19.37cm</a:t>
              </a:r>
            </a:p>
          </p:txBody>
        </p:sp>
        <p:sp>
          <p:nvSpPr>
            <p:cNvPr id="79" name="TextBox 78"/>
            <p:cNvSpPr txBox="1"/>
            <p:nvPr userDrawn="1"/>
          </p:nvSpPr>
          <p:spPr>
            <a:xfrm>
              <a:off x="5635915" y="-437436"/>
              <a:ext cx="438671" cy="123111"/>
            </a:xfrm>
            <a:prstGeom prst="rect">
              <a:avLst/>
            </a:prstGeom>
            <a:noFill/>
          </p:spPr>
          <p:txBody>
            <a:bodyPr wrap="square" lIns="0" tIns="0" rIns="0" bIns="0" rtlCol="0">
              <a:spAutoFit/>
            </a:bodyPr>
            <a:lstStyle/>
            <a:p>
              <a:pPr algn="r"/>
              <a:r>
                <a:rPr lang="en-GB" sz="800" dirty="0" smtClean="0">
                  <a:solidFill>
                    <a:schemeClr val="tx1"/>
                  </a:solidFill>
                </a:rPr>
                <a:t>16.67cm</a:t>
              </a:r>
            </a:p>
          </p:txBody>
        </p:sp>
        <p:sp>
          <p:nvSpPr>
            <p:cNvPr id="80" name="TextBox 79"/>
            <p:cNvSpPr txBox="1"/>
            <p:nvPr userDrawn="1"/>
          </p:nvSpPr>
          <p:spPr>
            <a:xfrm>
              <a:off x="4664942" y="-437436"/>
              <a:ext cx="438671" cy="123111"/>
            </a:xfrm>
            <a:prstGeom prst="rect">
              <a:avLst/>
            </a:prstGeom>
            <a:noFill/>
          </p:spPr>
          <p:txBody>
            <a:bodyPr wrap="square" lIns="0" tIns="0" rIns="0" bIns="0" rtlCol="0">
              <a:spAutoFit/>
            </a:bodyPr>
            <a:lstStyle/>
            <a:p>
              <a:pPr algn="r"/>
              <a:r>
                <a:rPr lang="en-GB" sz="800" dirty="0" smtClean="0">
                  <a:solidFill>
                    <a:schemeClr val="tx1"/>
                  </a:solidFill>
                </a:rPr>
                <a:t>13.98cm</a:t>
              </a:r>
            </a:p>
          </p:txBody>
        </p:sp>
        <p:sp>
          <p:nvSpPr>
            <p:cNvPr id="81" name="TextBox 80"/>
            <p:cNvSpPr txBox="1"/>
            <p:nvPr userDrawn="1"/>
          </p:nvSpPr>
          <p:spPr>
            <a:xfrm>
              <a:off x="3693969" y="-437436"/>
              <a:ext cx="438671" cy="123111"/>
            </a:xfrm>
            <a:prstGeom prst="rect">
              <a:avLst/>
            </a:prstGeom>
            <a:noFill/>
          </p:spPr>
          <p:txBody>
            <a:bodyPr wrap="square" lIns="0" tIns="0" rIns="0" bIns="0" rtlCol="0">
              <a:spAutoFit/>
            </a:bodyPr>
            <a:lstStyle/>
            <a:p>
              <a:pPr algn="r"/>
              <a:r>
                <a:rPr lang="en-GB" sz="800" dirty="0" smtClean="0">
                  <a:solidFill>
                    <a:schemeClr val="tx1"/>
                  </a:solidFill>
                </a:rPr>
                <a:t>11.28cm</a:t>
              </a:r>
            </a:p>
          </p:txBody>
        </p:sp>
        <p:sp>
          <p:nvSpPr>
            <p:cNvPr id="82" name="TextBox 81"/>
            <p:cNvSpPr txBox="1"/>
            <p:nvPr userDrawn="1"/>
          </p:nvSpPr>
          <p:spPr>
            <a:xfrm>
              <a:off x="2722996" y="-437436"/>
              <a:ext cx="438671" cy="123111"/>
            </a:xfrm>
            <a:prstGeom prst="rect">
              <a:avLst/>
            </a:prstGeom>
            <a:noFill/>
          </p:spPr>
          <p:txBody>
            <a:bodyPr wrap="square" lIns="0" tIns="0" rIns="0" bIns="0" rtlCol="0">
              <a:spAutoFit/>
            </a:bodyPr>
            <a:lstStyle/>
            <a:p>
              <a:pPr algn="r"/>
              <a:r>
                <a:rPr lang="en-GB" sz="800" dirty="0" smtClean="0">
                  <a:solidFill>
                    <a:schemeClr val="tx1"/>
                  </a:solidFill>
                </a:rPr>
                <a:t>8.59cm</a:t>
              </a:r>
            </a:p>
          </p:txBody>
        </p:sp>
        <p:sp>
          <p:nvSpPr>
            <p:cNvPr id="83" name="TextBox 82"/>
            <p:cNvSpPr txBox="1"/>
            <p:nvPr userDrawn="1"/>
          </p:nvSpPr>
          <p:spPr>
            <a:xfrm>
              <a:off x="1752023" y="-437436"/>
              <a:ext cx="438671" cy="123111"/>
            </a:xfrm>
            <a:prstGeom prst="rect">
              <a:avLst/>
            </a:prstGeom>
            <a:noFill/>
          </p:spPr>
          <p:txBody>
            <a:bodyPr wrap="square" lIns="0" tIns="0" rIns="0" bIns="0" rtlCol="0">
              <a:spAutoFit/>
            </a:bodyPr>
            <a:lstStyle/>
            <a:p>
              <a:pPr algn="r"/>
              <a:r>
                <a:rPr lang="en-GB" sz="800" dirty="0" smtClean="0">
                  <a:solidFill>
                    <a:schemeClr val="tx1"/>
                  </a:solidFill>
                </a:rPr>
                <a:t>5.89cm</a:t>
              </a:r>
            </a:p>
          </p:txBody>
        </p:sp>
        <p:sp>
          <p:nvSpPr>
            <p:cNvPr id="84" name="TextBox 83"/>
            <p:cNvSpPr txBox="1"/>
            <p:nvPr userDrawn="1"/>
          </p:nvSpPr>
          <p:spPr>
            <a:xfrm>
              <a:off x="781050" y="-437436"/>
              <a:ext cx="438671" cy="123111"/>
            </a:xfrm>
            <a:prstGeom prst="rect">
              <a:avLst/>
            </a:prstGeom>
            <a:noFill/>
          </p:spPr>
          <p:txBody>
            <a:bodyPr wrap="square" lIns="0" tIns="0" rIns="0" bIns="0" rtlCol="0">
              <a:spAutoFit/>
            </a:bodyPr>
            <a:lstStyle/>
            <a:p>
              <a:pPr algn="r"/>
              <a:r>
                <a:rPr lang="en-GB" sz="800" dirty="0" smtClean="0">
                  <a:solidFill>
                    <a:schemeClr val="tx1"/>
                  </a:solidFill>
                </a:rPr>
                <a:t>3.19cm</a:t>
              </a:r>
            </a:p>
          </p:txBody>
        </p:sp>
        <p:cxnSp>
          <p:nvCxnSpPr>
            <p:cNvPr id="5" name="Straight Connector 4"/>
            <p:cNvCxnSpPr/>
            <p:nvPr userDrawn="1"/>
          </p:nvCxnSpPr>
          <p:spPr>
            <a:xfrm>
              <a:off x="360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6183391"/>
              <a:ext cx="833960" cy="123111"/>
            </a:xfrm>
            <a:prstGeom prst="rect">
              <a:avLst/>
            </a:prstGeom>
            <a:noFill/>
          </p:spPr>
          <p:txBody>
            <a:bodyPr wrap="square" lIns="0" tIns="0" rIns="0" bIns="0" rtlCol="0">
              <a:spAutoFit/>
            </a:bodyPr>
            <a:lstStyle/>
            <a:p>
              <a:pPr algn="r"/>
              <a:r>
                <a:rPr lang="en-GB" sz="800" dirty="0" smtClean="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smtClean="0">
                  <a:solidFill>
                    <a:schemeClr val="tx1"/>
                  </a:solidFill>
                </a:rPr>
                <a:t>Content Top</a:t>
              </a:r>
            </a:p>
          </p:txBody>
        </p:sp>
        <p:sp>
          <p:nvSpPr>
            <p:cNvPr id="87" name="TextBox 86"/>
            <p:cNvSpPr txBox="1"/>
            <p:nvPr userDrawn="1"/>
          </p:nvSpPr>
          <p:spPr>
            <a:xfrm>
              <a:off x="-1143000" y="1198691"/>
              <a:ext cx="833960" cy="123111"/>
            </a:xfrm>
            <a:prstGeom prst="rect">
              <a:avLst/>
            </a:prstGeom>
            <a:noFill/>
          </p:spPr>
          <p:txBody>
            <a:bodyPr wrap="square" lIns="0" tIns="0" rIns="0" bIns="0" rtlCol="0">
              <a:spAutoFit/>
            </a:bodyPr>
            <a:lstStyle/>
            <a:p>
              <a:pPr algn="r"/>
              <a:r>
                <a:rPr lang="en-GB" sz="800" dirty="0" smtClean="0">
                  <a:solidFill>
                    <a:schemeClr val="tx1"/>
                  </a:solidFill>
                </a:rPr>
                <a:t>Heading Baseline</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smtClean="0">
                  <a:solidFill>
                    <a:schemeClr val="tx1"/>
                  </a:solidFill>
                </a:rPr>
                <a:t>Left Margin</a:t>
              </a:r>
            </a:p>
          </p:txBody>
        </p:sp>
        <p:sp>
          <p:nvSpPr>
            <p:cNvPr id="89" name="TextBox 88"/>
            <p:cNvSpPr txBox="1"/>
            <p:nvPr userDrawn="1"/>
          </p:nvSpPr>
          <p:spPr>
            <a:xfrm>
              <a:off x="11933758" y="-438330"/>
              <a:ext cx="639242" cy="123111"/>
            </a:xfrm>
            <a:prstGeom prst="rect">
              <a:avLst/>
            </a:prstGeom>
            <a:noFill/>
          </p:spPr>
          <p:txBody>
            <a:bodyPr wrap="square" lIns="0" tIns="0" rIns="0" bIns="0" rtlCol="0">
              <a:spAutoFit/>
            </a:bodyPr>
            <a:lstStyle/>
            <a:p>
              <a:pPr algn="l"/>
              <a:r>
                <a:rPr lang="en-GB" sz="800" dirty="0" smtClean="0">
                  <a:solidFill>
                    <a:schemeClr val="tx1"/>
                  </a:solidFill>
                </a:rPr>
                <a:t>Right Margin</a:t>
              </a:r>
            </a:p>
          </p:txBody>
        </p:sp>
      </p:grpSp>
      <p:pic>
        <p:nvPicPr>
          <p:cNvPr id="91" name="Picture 90"/>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63600" y="82800"/>
            <a:ext cx="2640241" cy="410400"/>
          </a:xfrm>
          <a:prstGeom prst="rect">
            <a:avLst/>
          </a:prstGeom>
        </p:spPr>
      </p:pic>
    </p:spTree>
    <p:extLst>
      <p:ext uri="{BB962C8B-B14F-4D97-AF65-F5344CB8AC3E}">
        <p14:creationId xmlns:p14="http://schemas.microsoft.com/office/powerpoint/2010/main" val="404687312"/>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27">
          <p15:clr>
            <a:srgbClr val="A4A3A4"/>
          </p15:clr>
        </p15:guide>
        <p15:guide id="2" orient="horz" pos="2159">
          <p15:clr>
            <a:srgbClr val="A4A3A4"/>
          </p15:clr>
        </p15:guide>
        <p15:guide id="3" pos="725">
          <p15:clr>
            <a:srgbClr val="A4A3A4"/>
          </p15:clr>
        </p15:guide>
        <p15:guide id="4" pos="842">
          <p15:clr>
            <a:srgbClr val="A4A3A4"/>
          </p15:clr>
        </p15:guide>
        <p15:guide id="5" pos="1335">
          <p15:clr>
            <a:srgbClr val="A4A3A4"/>
          </p15:clr>
        </p15:guide>
        <p15:guide id="6" pos="1454">
          <p15:clr>
            <a:srgbClr val="A4A3A4"/>
          </p15:clr>
        </p15:guide>
        <p15:guide id="7" pos="1947">
          <p15:clr>
            <a:srgbClr val="A4A3A4"/>
          </p15:clr>
        </p15:guide>
        <p15:guide id="8" pos="2064">
          <p15:clr>
            <a:srgbClr val="A4A3A4"/>
          </p15:clr>
        </p15:guide>
        <p15:guide id="9" pos="2558">
          <p15:clr>
            <a:srgbClr val="A4A3A4"/>
          </p15:clr>
        </p15:guide>
        <p15:guide id="10" pos="2678">
          <p15:clr>
            <a:srgbClr val="A4A3A4"/>
          </p15:clr>
        </p15:guide>
        <p15:guide id="11" pos="3170">
          <p15:clr>
            <a:srgbClr val="A4A3A4"/>
          </p15:clr>
        </p15:guide>
        <p15:guide id="12" pos="3288">
          <p15:clr>
            <a:srgbClr val="A4A3A4"/>
          </p15:clr>
        </p15:guide>
        <p15:guide id="13" pos="3780">
          <p15:clr>
            <a:srgbClr val="A4A3A4"/>
          </p15:clr>
        </p15:guide>
        <p15:guide id="14" pos="3900">
          <p15:clr>
            <a:srgbClr val="A4A3A4"/>
          </p15:clr>
        </p15:guide>
        <p15:guide id="15" pos="4392">
          <p15:clr>
            <a:srgbClr val="A4A3A4"/>
          </p15:clr>
        </p15:guide>
        <p15:guide id="16" pos="4512">
          <p15:clr>
            <a:srgbClr val="A4A3A4"/>
          </p15:clr>
        </p15:guide>
        <p15:guide id="17" pos="5124">
          <p15:clr>
            <a:srgbClr val="A4A3A4"/>
          </p15:clr>
        </p15:guide>
        <p15:guide id="18" pos="5004">
          <p15:clr>
            <a:srgbClr val="A4A3A4"/>
          </p15:clr>
        </p15:guide>
        <p15:guide id="19" pos="5616">
          <p15:clr>
            <a:srgbClr val="A4A3A4"/>
          </p15:clr>
        </p15:guide>
        <p15:guide id="20" pos="5736">
          <p15:clr>
            <a:srgbClr val="A4A3A4"/>
          </p15:clr>
        </p15:guide>
        <p15:guide id="21" pos="6227">
          <p15:clr>
            <a:srgbClr val="A4A3A4"/>
          </p15:clr>
        </p15:guide>
        <p15:guide id="22" pos="6348">
          <p15:clr>
            <a:srgbClr val="A4A3A4"/>
          </p15:clr>
        </p15:guide>
        <p15:guide id="23" pos="6839">
          <p15:clr>
            <a:srgbClr val="A4A3A4"/>
          </p15:clr>
        </p15:guide>
        <p15:guide id="24" pos="6960">
          <p15:clr>
            <a:srgbClr val="A4A3A4"/>
          </p15:clr>
        </p15:guide>
        <p15:guide id="25" pos="7451">
          <p15:clr>
            <a:srgbClr val="A4A3A4"/>
          </p15:clr>
        </p15:guide>
        <p15:guide id="26" orient="horz" pos="1799">
          <p15:clr>
            <a:srgbClr val="A4A3A4"/>
          </p15:clr>
        </p15:guide>
        <p15:guide id="27" orient="horz" pos="1437">
          <p15:clr>
            <a:srgbClr val="A4A3A4"/>
          </p15:clr>
        </p15:guide>
        <p15:guide id="28" orient="horz" pos="1077">
          <p15:clr>
            <a:srgbClr val="A4A3A4"/>
          </p15:clr>
        </p15:guide>
        <p15:guide id="29" orient="horz" pos="717">
          <p15:clr>
            <a:srgbClr val="A4A3A4"/>
          </p15:clr>
        </p15:guide>
        <p15:guide id="30" orient="horz" pos="2519">
          <p15:clr>
            <a:srgbClr val="A4A3A4"/>
          </p15:clr>
        </p15:guide>
        <p15:guide id="31" orient="horz" pos="2879">
          <p15:clr>
            <a:srgbClr val="A4A3A4"/>
          </p15:clr>
        </p15:guide>
        <p15:guide id="32" orient="horz" pos="3240">
          <p15:clr>
            <a:srgbClr val="A4A3A4"/>
          </p15:clr>
        </p15:guide>
        <p15:guide id="33" orient="horz" pos="3600">
          <p15:clr>
            <a:srgbClr val="A4A3A4"/>
          </p15:clr>
        </p15:guide>
        <p15:guide id="34" orient="horz" pos="385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6.JP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‘PUSH-TO-WEB’ AND ADDRESS BASED ONLINE SURVEYING (ABOS)</a:t>
            </a:r>
            <a:endParaRPr lang="en-GB" dirty="0"/>
          </a:p>
        </p:txBody>
      </p:sp>
      <p:sp>
        <p:nvSpPr>
          <p:cNvPr id="5" name="Subtitle 4"/>
          <p:cNvSpPr>
            <a:spLocks noGrp="1"/>
          </p:cNvSpPr>
          <p:nvPr>
            <p:ph type="subTitle" idx="1"/>
          </p:nvPr>
        </p:nvSpPr>
        <p:spPr/>
        <p:txBody>
          <a:bodyPr/>
          <a:lstStyle/>
          <a:p>
            <a:r>
              <a:rPr lang="en-GB" dirty="0" smtClean="0"/>
              <a:t>Joel Williams, Kantar Public UK</a:t>
            </a:r>
          </a:p>
          <a:p>
            <a:r>
              <a:rPr lang="en-GB" dirty="0" smtClean="0"/>
              <a:t>November 2017</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200" y="457201"/>
            <a:ext cx="3172921" cy="493200"/>
          </a:xfrm>
          <a:prstGeom prst="rect">
            <a:avLst/>
          </a:prstGeom>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00" y="579600"/>
            <a:ext cx="5711825" cy="342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7078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10</a:t>
            </a:fld>
            <a:endParaRPr lang="en-GB" dirty="0"/>
          </a:p>
        </p:txBody>
      </p:sp>
      <p:sp>
        <p:nvSpPr>
          <p:cNvPr id="9" name="Title 5"/>
          <p:cNvSpPr>
            <a:spLocks noGrp="1"/>
          </p:cNvSpPr>
          <p:nvPr>
            <p:ph type="title"/>
          </p:nvPr>
        </p:nvSpPr>
        <p:spPr>
          <a:xfrm>
            <a:off x="359999" y="853200"/>
            <a:ext cx="11459981" cy="703592"/>
          </a:xfrm>
        </p:spPr>
        <p:txBody>
          <a:bodyPr/>
          <a:lstStyle/>
          <a:p>
            <a:r>
              <a:rPr lang="en-US" dirty="0"/>
              <a:t>Q1: H</a:t>
            </a:r>
            <a:r>
              <a:rPr lang="en-US" dirty="0" smtClean="0"/>
              <a:t>ow </a:t>
            </a:r>
            <a:r>
              <a:rPr lang="en-US" dirty="0"/>
              <a:t>do you convert </a:t>
            </a:r>
            <a:r>
              <a:rPr lang="en-US" dirty="0" smtClean="0"/>
              <a:t>a sample of addresses into </a:t>
            </a:r>
            <a:r>
              <a:rPr lang="en-US" dirty="0"/>
              <a:t>a sample of individuals?</a:t>
            </a:r>
            <a:br>
              <a:rPr lang="en-US" dirty="0"/>
            </a:br>
            <a:r>
              <a:rPr lang="en-GB" sz="1800" dirty="0" smtClean="0"/>
              <a:t/>
            </a:r>
            <a:br>
              <a:rPr lang="en-GB" sz="1800" dirty="0" smtClean="0"/>
            </a:br>
            <a:r>
              <a:rPr lang="en-GB" sz="1800" dirty="0" smtClean="0"/>
              <a:t/>
            </a:r>
            <a:br>
              <a:rPr lang="en-GB" sz="1800" dirty="0" smtClean="0"/>
            </a:br>
            <a:endParaRPr lang="en-GB" dirty="0"/>
          </a:p>
        </p:txBody>
      </p:sp>
      <p:sp>
        <p:nvSpPr>
          <p:cNvPr id="5" name="Text Placeholder 6"/>
          <p:cNvSpPr>
            <a:spLocks noGrp="1"/>
          </p:cNvSpPr>
          <p:nvPr>
            <p:ph type="body" sz="quarter" idx="4294967295"/>
          </p:nvPr>
        </p:nvSpPr>
        <p:spPr>
          <a:xfrm>
            <a:off x="360362" y="1772816"/>
            <a:ext cx="11466511" cy="4346997"/>
          </a:xfrm>
        </p:spPr>
        <p:txBody>
          <a:bodyPr/>
          <a:lstStyle/>
          <a:p>
            <a:pPr lvl="1">
              <a:lnSpc>
                <a:spcPct val="170000"/>
              </a:lnSpc>
              <a:spcBef>
                <a:spcPts val="0"/>
              </a:spcBef>
            </a:pPr>
            <a:r>
              <a:rPr lang="en-US" sz="1800" dirty="0"/>
              <a:t>No control over which household in multi-household addresses (but few of these in England</a:t>
            </a:r>
            <a:r>
              <a:rPr lang="en-US" sz="1800" dirty="0" smtClean="0"/>
              <a:t>)</a:t>
            </a:r>
          </a:p>
          <a:p>
            <a:pPr lvl="1">
              <a:lnSpc>
                <a:spcPct val="170000"/>
              </a:lnSpc>
              <a:spcBef>
                <a:spcPts val="0"/>
              </a:spcBef>
            </a:pPr>
            <a:r>
              <a:rPr lang="en-US" sz="1800" dirty="0" smtClean="0"/>
              <a:t>Don’t really know who lives in each household (electoral roll is partial/dated; use of other databases restricted)</a:t>
            </a:r>
            <a:endParaRPr lang="en-US" sz="1800" dirty="0"/>
          </a:p>
          <a:p>
            <a:pPr lvl="1">
              <a:lnSpc>
                <a:spcPct val="170000"/>
              </a:lnSpc>
              <a:spcBef>
                <a:spcPts val="0"/>
              </a:spcBef>
            </a:pPr>
            <a:r>
              <a:rPr lang="en-US" sz="1800" dirty="0"/>
              <a:t>Initially </a:t>
            </a:r>
            <a:r>
              <a:rPr lang="en-US" sz="1800" dirty="0" smtClean="0"/>
              <a:t>tested quasi-random </a:t>
            </a:r>
            <a:r>
              <a:rPr lang="en-US" sz="1800" dirty="0"/>
              <a:t>last/next birthday methods </a:t>
            </a:r>
            <a:r>
              <a:rPr lang="en-US" sz="1800" dirty="0" smtClean="0"/>
              <a:t>to select respondent but </a:t>
            </a:r>
            <a:r>
              <a:rPr lang="en-US" sz="1800" dirty="0"/>
              <a:t>substantial non-compliance</a:t>
            </a:r>
          </a:p>
          <a:p>
            <a:pPr lvl="1">
              <a:lnSpc>
                <a:spcPct val="170000"/>
              </a:lnSpc>
              <a:spcBef>
                <a:spcPts val="0"/>
              </a:spcBef>
            </a:pPr>
            <a:r>
              <a:rPr lang="en-US" sz="1800" dirty="0"/>
              <a:t>ESS/NatCen tested ‘proper’ </a:t>
            </a:r>
            <a:r>
              <a:rPr lang="en-US" sz="1800" dirty="0" smtClean="0"/>
              <a:t>random-one </a:t>
            </a:r>
            <a:r>
              <a:rPr lang="en-US" sz="1800" dirty="0"/>
              <a:t>sampling but experienced similar problems</a:t>
            </a:r>
          </a:p>
          <a:p>
            <a:pPr lvl="1">
              <a:lnSpc>
                <a:spcPct val="170000"/>
              </a:lnSpc>
              <a:spcBef>
                <a:spcPts val="0"/>
              </a:spcBef>
            </a:pPr>
            <a:r>
              <a:rPr lang="en-US" sz="1800" dirty="0"/>
              <a:t>Tested ‘all </a:t>
            </a:r>
            <a:r>
              <a:rPr lang="en-US" sz="1800" dirty="0" smtClean="0"/>
              <a:t>individuals’ </a:t>
            </a:r>
            <a:r>
              <a:rPr lang="en-US" sz="1800" dirty="0"/>
              <a:t>method to overcome problem</a:t>
            </a:r>
          </a:p>
          <a:p>
            <a:pPr lvl="3">
              <a:lnSpc>
                <a:spcPct val="170000"/>
              </a:lnSpc>
              <a:spcBef>
                <a:spcPts val="0"/>
              </a:spcBef>
            </a:pPr>
            <a:r>
              <a:rPr lang="en-US" sz="1800" dirty="0"/>
              <a:t>Clustered data but statistical value similar to sample that requires within-household sample weights</a:t>
            </a:r>
          </a:p>
          <a:p>
            <a:pPr lvl="3">
              <a:lnSpc>
                <a:spcPct val="170000"/>
              </a:lnSpc>
              <a:spcBef>
                <a:spcPts val="0"/>
              </a:spcBef>
            </a:pPr>
            <a:r>
              <a:rPr lang="en-US" sz="1800" dirty="0"/>
              <a:t>Lower printing/postage costs</a:t>
            </a:r>
          </a:p>
          <a:p>
            <a:pPr lvl="3">
              <a:lnSpc>
                <a:spcPct val="170000"/>
              </a:lnSpc>
              <a:spcBef>
                <a:spcPts val="0"/>
              </a:spcBef>
            </a:pPr>
            <a:r>
              <a:rPr lang="en-US" sz="1800" dirty="0"/>
              <a:t>Risks of ‘contamination’ (like most whole-household surveys) and of multiple completions by one resident</a:t>
            </a:r>
          </a:p>
          <a:p>
            <a:pPr lvl="1">
              <a:lnSpc>
                <a:spcPct val="170000"/>
              </a:lnSpc>
              <a:spcBef>
                <a:spcPts val="0"/>
              </a:spcBef>
            </a:pPr>
            <a:r>
              <a:rPr lang="en-US" sz="1800" i="1" dirty="0" smtClean="0"/>
              <a:t>Community </a:t>
            </a:r>
            <a:r>
              <a:rPr lang="en-US" sz="1800" i="1" dirty="0"/>
              <a:t>Life </a:t>
            </a:r>
            <a:r>
              <a:rPr lang="en-US" sz="1800" dirty="0"/>
              <a:t>estimates are not systematically different under ‘all </a:t>
            </a:r>
            <a:r>
              <a:rPr lang="en-US" sz="1800" dirty="0" smtClean="0"/>
              <a:t>individuals’ </a:t>
            </a:r>
            <a:r>
              <a:rPr lang="en-US" sz="1800" dirty="0"/>
              <a:t>design than under true ‘random one’ </a:t>
            </a:r>
            <a:r>
              <a:rPr lang="en-US" sz="1800" dirty="0" smtClean="0"/>
              <a:t>design…</a:t>
            </a:r>
            <a:endParaRPr lang="en-US" sz="1800"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4209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11</a:t>
            </a:fld>
            <a:endParaRPr lang="en-GB" dirty="0"/>
          </a:p>
        </p:txBody>
      </p:sp>
      <p:sp>
        <p:nvSpPr>
          <p:cNvPr id="9" name="Title 5"/>
          <p:cNvSpPr>
            <a:spLocks noGrp="1"/>
          </p:cNvSpPr>
          <p:nvPr>
            <p:ph type="title"/>
          </p:nvPr>
        </p:nvSpPr>
        <p:spPr>
          <a:xfrm>
            <a:off x="359999" y="853200"/>
            <a:ext cx="11459981" cy="703592"/>
          </a:xfrm>
        </p:spPr>
        <p:txBody>
          <a:bodyPr/>
          <a:lstStyle/>
          <a:p>
            <a:r>
              <a:rPr lang="en-GB" dirty="0" smtClean="0"/>
              <a:t>Standardised</a:t>
            </a:r>
            <a:r>
              <a:rPr lang="en-US" dirty="0" smtClean="0"/>
              <a:t> </a:t>
            </a:r>
            <a:r>
              <a:rPr lang="en-US" dirty="0"/>
              <a:t>difference in survey estimates between the ‘all-individuals’ and ‘random-one’ designs (28 principal variables)</a:t>
            </a:r>
            <a:r>
              <a:rPr lang="en-GB" sz="1800" dirty="0" smtClean="0"/>
              <a:t/>
            </a:r>
            <a:br>
              <a:rPr lang="en-GB" sz="1800" dirty="0" smtClean="0"/>
            </a:br>
            <a:r>
              <a:rPr lang="en-GB" sz="1800" dirty="0" smtClean="0"/>
              <a:t/>
            </a:r>
            <a:br>
              <a:rPr lang="en-GB" sz="1800" dirty="0" smtClean="0"/>
            </a:br>
            <a:endParaRPr lang="en-GB"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9496" y="1628800"/>
            <a:ext cx="8617838" cy="4953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7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12</a:t>
            </a:fld>
            <a:endParaRPr lang="en-GB" dirty="0"/>
          </a:p>
        </p:txBody>
      </p:sp>
      <p:sp>
        <p:nvSpPr>
          <p:cNvPr id="9" name="Title 5"/>
          <p:cNvSpPr>
            <a:spLocks noGrp="1"/>
          </p:cNvSpPr>
          <p:nvPr>
            <p:ph type="title"/>
          </p:nvPr>
        </p:nvSpPr>
        <p:spPr>
          <a:xfrm>
            <a:off x="359999" y="853200"/>
            <a:ext cx="11459981" cy="703592"/>
          </a:xfrm>
        </p:spPr>
        <p:txBody>
          <a:bodyPr/>
          <a:lstStyle/>
          <a:p>
            <a:r>
              <a:rPr lang="en-US" dirty="0"/>
              <a:t>Q1: H</a:t>
            </a:r>
            <a:r>
              <a:rPr lang="en-US" dirty="0" smtClean="0"/>
              <a:t>ow </a:t>
            </a:r>
            <a:r>
              <a:rPr lang="en-US" dirty="0"/>
              <a:t>do you convert </a:t>
            </a:r>
            <a:r>
              <a:rPr lang="en-US" dirty="0" smtClean="0"/>
              <a:t>a sample of addresses into </a:t>
            </a:r>
            <a:r>
              <a:rPr lang="en-US" dirty="0"/>
              <a:t>a sample of individuals?</a:t>
            </a:r>
            <a:br>
              <a:rPr lang="en-US" dirty="0"/>
            </a:br>
            <a:r>
              <a:rPr lang="en-GB" sz="1800" dirty="0" smtClean="0"/>
              <a:t/>
            </a:r>
            <a:br>
              <a:rPr lang="en-GB" sz="1800" dirty="0" smtClean="0"/>
            </a:br>
            <a:r>
              <a:rPr lang="en-GB" sz="1800" dirty="0" smtClean="0"/>
              <a:t/>
            </a:r>
            <a:br>
              <a:rPr lang="en-GB" sz="1800" dirty="0" smtClean="0"/>
            </a:br>
            <a:endParaRPr lang="en-GB" dirty="0"/>
          </a:p>
        </p:txBody>
      </p:sp>
      <p:sp>
        <p:nvSpPr>
          <p:cNvPr id="5" name="Text Placeholder 6"/>
          <p:cNvSpPr>
            <a:spLocks noGrp="1"/>
          </p:cNvSpPr>
          <p:nvPr>
            <p:ph type="body" sz="quarter" idx="4294967295"/>
          </p:nvPr>
        </p:nvSpPr>
        <p:spPr>
          <a:xfrm>
            <a:off x="360362" y="1772816"/>
            <a:ext cx="11466511" cy="4346997"/>
          </a:xfrm>
        </p:spPr>
        <p:txBody>
          <a:bodyPr/>
          <a:lstStyle/>
          <a:p>
            <a:pPr lvl="1">
              <a:lnSpc>
                <a:spcPct val="170000"/>
              </a:lnSpc>
              <a:spcBef>
                <a:spcPts val="0"/>
              </a:spcBef>
            </a:pPr>
            <a:r>
              <a:rPr lang="en-US" sz="1800" dirty="0" smtClean="0"/>
              <a:t>ONS developing a household/person level admin database but not ready yet &amp; use will be highly restricted</a:t>
            </a:r>
          </a:p>
          <a:p>
            <a:pPr lvl="1">
              <a:lnSpc>
                <a:spcPct val="170000"/>
              </a:lnSpc>
              <a:spcBef>
                <a:spcPts val="0"/>
              </a:spcBef>
            </a:pPr>
            <a:r>
              <a:rPr lang="en-US" sz="1800" dirty="0" smtClean="0"/>
              <a:t>So new options with postcode address file being tested:</a:t>
            </a:r>
          </a:p>
          <a:p>
            <a:pPr lvl="1">
              <a:lnSpc>
                <a:spcPct val="170000"/>
              </a:lnSpc>
              <a:spcBef>
                <a:spcPts val="0"/>
              </a:spcBef>
            </a:pPr>
            <a:r>
              <a:rPr lang="en-US" sz="1800" dirty="0" smtClean="0"/>
              <a:t>Single username/passcode for ‘any’ individual in household to use</a:t>
            </a:r>
          </a:p>
          <a:p>
            <a:pPr lvl="2">
              <a:lnSpc>
                <a:spcPct val="170000"/>
              </a:lnSpc>
              <a:spcBef>
                <a:spcPts val="0"/>
              </a:spcBef>
            </a:pPr>
            <a:r>
              <a:rPr lang="en-US" sz="1800" dirty="0" smtClean="0"/>
              <a:t>Enters household grid data (name, age, gender, relationship data &amp; any other eligibility criteria)</a:t>
            </a:r>
          </a:p>
          <a:p>
            <a:pPr lvl="3">
              <a:lnSpc>
                <a:spcPct val="170000"/>
              </a:lnSpc>
              <a:spcBef>
                <a:spcPts val="0"/>
              </a:spcBef>
            </a:pPr>
            <a:r>
              <a:rPr lang="en-US" sz="1800" dirty="0" smtClean="0"/>
              <a:t>Original username/passcode can be used N additional times (N = number of additional eligible individuals)</a:t>
            </a:r>
          </a:p>
          <a:p>
            <a:pPr lvl="3">
              <a:lnSpc>
                <a:spcPct val="170000"/>
              </a:lnSpc>
              <a:spcBef>
                <a:spcPts val="0"/>
              </a:spcBef>
            </a:pPr>
            <a:r>
              <a:rPr lang="en-US" sz="1800" i="1" dirty="0" smtClean="0"/>
              <a:t>Or</a:t>
            </a:r>
            <a:r>
              <a:rPr lang="en-US" sz="1800" dirty="0" smtClean="0"/>
              <a:t> new usernames/passcodes generated for each additional eligible individual</a:t>
            </a:r>
          </a:p>
          <a:p>
            <a:pPr lvl="4">
              <a:lnSpc>
                <a:spcPct val="170000"/>
              </a:lnSpc>
              <a:spcBef>
                <a:spcPts val="0"/>
              </a:spcBef>
            </a:pPr>
            <a:r>
              <a:rPr lang="en-US" sz="1800" dirty="0" smtClean="0"/>
              <a:t>Option 1: 1</a:t>
            </a:r>
            <a:r>
              <a:rPr lang="en-US" sz="1800" baseline="30000" dirty="0" smtClean="0"/>
              <a:t>st</a:t>
            </a:r>
            <a:r>
              <a:rPr lang="en-US" sz="1800" dirty="0" smtClean="0"/>
              <a:t> respondent notes them down and passes them on; </a:t>
            </a:r>
          </a:p>
          <a:p>
            <a:pPr lvl="4">
              <a:lnSpc>
                <a:spcPct val="170000"/>
              </a:lnSpc>
              <a:spcBef>
                <a:spcPts val="0"/>
              </a:spcBef>
            </a:pPr>
            <a:r>
              <a:rPr lang="en-US" sz="1800" dirty="0" smtClean="0"/>
              <a:t>Option 2: 1</a:t>
            </a:r>
            <a:r>
              <a:rPr lang="en-US" sz="1800" baseline="30000" dirty="0" smtClean="0"/>
              <a:t>st</a:t>
            </a:r>
            <a:r>
              <a:rPr lang="en-US" sz="1800" dirty="0" smtClean="0"/>
              <a:t> respondent supplies e/m-contact data for these individuals so unique link can be sent directly;</a:t>
            </a:r>
          </a:p>
          <a:p>
            <a:pPr lvl="4">
              <a:lnSpc>
                <a:spcPct val="170000"/>
              </a:lnSpc>
              <a:spcBef>
                <a:spcPts val="0"/>
              </a:spcBef>
            </a:pPr>
            <a:r>
              <a:rPr lang="en-US" sz="1800" dirty="0" smtClean="0"/>
              <a:t>Option 3: new letters are posted to each individual (or one randomly sampled)</a:t>
            </a:r>
            <a:endParaRPr lang="en-US" sz="1800"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1365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13</a:t>
            </a:fld>
            <a:endParaRPr lang="en-GB" dirty="0"/>
          </a:p>
        </p:txBody>
      </p:sp>
      <p:sp>
        <p:nvSpPr>
          <p:cNvPr id="9" name="Title 5"/>
          <p:cNvSpPr>
            <a:spLocks noGrp="1"/>
          </p:cNvSpPr>
          <p:nvPr>
            <p:ph type="title"/>
          </p:nvPr>
        </p:nvSpPr>
        <p:spPr>
          <a:xfrm>
            <a:off x="359999" y="853200"/>
            <a:ext cx="11459981" cy="703592"/>
          </a:xfrm>
        </p:spPr>
        <p:txBody>
          <a:bodyPr/>
          <a:lstStyle/>
          <a:p>
            <a:r>
              <a:rPr lang="en-US" dirty="0" smtClean="0"/>
              <a:t>Q2: </a:t>
            </a:r>
            <a:r>
              <a:rPr lang="en-US" dirty="0"/>
              <a:t>How do you verify that the data is from the sampled individual(s)?</a:t>
            </a:r>
            <a:r>
              <a:rPr lang="en-GB" sz="1800" dirty="0" smtClean="0"/>
              <a:t/>
            </a:r>
            <a:br>
              <a:rPr lang="en-GB" sz="1800" dirty="0" smtClean="0"/>
            </a:br>
            <a:endParaRPr lang="en-GB" dirty="0"/>
          </a:p>
        </p:txBody>
      </p:sp>
      <p:sp>
        <p:nvSpPr>
          <p:cNvPr id="5" name="Text Placeholder 6"/>
          <p:cNvSpPr>
            <a:spLocks noGrp="1"/>
          </p:cNvSpPr>
          <p:nvPr>
            <p:ph type="body" sz="quarter" idx="4294967295"/>
          </p:nvPr>
        </p:nvSpPr>
        <p:spPr>
          <a:xfrm>
            <a:off x="360362" y="1772816"/>
            <a:ext cx="11466511" cy="4346997"/>
          </a:xfrm>
        </p:spPr>
        <p:txBody>
          <a:bodyPr/>
          <a:lstStyle/>
          <a:p>
            <a:pPr lvl="1">
              <a:lnSpc>
                <a:spcPct val="170000"/>
              </a:lnSpc>
              <a:spcBef>
                <a:spcPts val="0"/>
              </a:spcBef>
            </a:pPr>
            <a:r>
              <a:rPr lang="en-US" sz="1800" dirty="0" smtClean="0"/>
              <a:t>Verification of self-completion survey data must be </a:t>
            </a:r>
            <a:r>
              <a:rPr lang="en-US" sz="1800" i="1" dirty="0" smtClean="0"/>
              <a:t>proportionate</a:t>
            </a:r>
            <a:r>
              <a:rPr lang="en-US" sz="1800" dirty="0" smtClean="0"/>
              <a:t> to avoid exploding budget</a:t>
            </a:r>
          </a:p>
          <a:p>
            <a:pPr lvl="1">
              <a:lnSpc>
                <a:spcPct val="170000"/>
              </a:lnSpc>
              <a:spcBef>
                <a:spcPts val="0"/>
              </a:spcBef>
            </a:pPr>
            <a:r>
              <a:rPr lang="en-US" sz="1800" dirty="0" smtClean="0"/>
              <a:t>Far less control than with interview surveys</a:t>
            </a:r>
          </a:p>
          <a:p>
            <a:pPr lvl="1">
              <a:lnSpc>
                <a:spcPct val="170000"/>
              </a:lnSpc>
              <a:spcBef>
                <a:spcPts val="0"/>
              </a:spcBef>
            </a:pPr>
            <a:r>
              <a:rPr lang="en-US" sz="1800" dirty="0" smtClean="0"/>
              <a:t>Strategy 1: Stress the importance of data validity; explain that verification procedures are used (w/o specifying)</a:t>
            </a:r>
          </a:p>
          <a:p>
            <a:pPr lvl="1">
              <a:lnSpc>
                <a:spcPct val="170000"/>
              </a:lnSpc>
              <a:spcBef>
                <a:spcPts val="0"/>
              </a:spcBef>
            </a:pPr>
            <a:r>
              <a:rPr lang="en-US" sz="1800" dirty="0" smtClean="0"/>
              <a:t>Strategy 2: Control the release of usernames/passcodes within each sampled household (noted earlier)</a:t>
            </a:r>
          </a:p>
          <a:p>
            <a:pPr lvl="1">
              <a:lnSpc>
                <a:spcPct val="170000"/>
              </a:lnSpc>
              <a:spcBef>
                <a:spcPts val="0"/>
              </a:spcBef>
            </a:pPr>
            <a:r>
              <a:rPr lang="en-US" sz="1800" dirty="0" smtClean="0"/>
              <a:t>Strategy 3: Construct algorithm to weed out completed questionnaires that fail on set (multiple) criteria</a:t>
            </a:r>
          </a:p>
          <a:p>
            <a:pPr lvl="2">
              <a:lnSpc>
                <a:spcPct val="170000"/>
              </a:lnSpc>
              <a:spcBef>
                <a:spcPts val="0"/>
              </a:spcBef>
            </a:pPr>
            <a:r>
              <a:rPr lang="en-US" sz="1800" dirty="0" smtClean="0"/>
              <a:t>Algorithm based on suggestions from the literature but survey-level identification matrix is unspecified</a:t>
            </a:r>
          </a:p>
          <a:p>
            <a:pPr lvl="2">
              <a:lnSpc>
                <a:spcPct val="170000"/>
              </a:lnSpc>
              <a:spcBef>
                <a:spcPts val="0"/>
              </a:spcBef>
            </a:pPr>
            <a:r>
              <a:rPr lang="en-US" sz="1800" dirty="0" smtClean="0"/>
              <a:t>&lt;5% exclusion rate for </a:t>
            </a:r>
            <a:r>
              <a:rPr lang="en-US" sz="1800" i="1" dirty="0" smtClean="0"/>
              <a:t>Community Life</a:t>
            </a:r>
            <a:r>
              <a:rPr lang="en-US" sz="1800" dirty="0" smtClean="0"/>
              <a:t>; 2-10% on other surveys, depending on edit criteria</a:t>
            </a:r>
          </a:p>
          <a:p>
            <a:pPr lvl="1">
              <a:lnSpc>
                <a:spcPct val="170000"/>
              </a:lnSpc>
              <a:spcBef>
                <a:spcPts val="0"/>
              </a:spcBef>
            </a:pPr>
            <a:r>
              <a:rPr lang="en-US" sz="1800" dirty="0" smtClean="0"/>
              <a:t>Live question whether combination of these strategies is </a:t>
            </a:r>
            <a:r>
              <a:rPr lang="en-US" sz="1800" i="1" dirty="0" smtClean="0"/>
              <a:t>sufficient</a:t>
            </a:r>
            <a:r>
              <a:rPr lang="en-US" sz="1800" dirty="0" smtClean="0"/>
              <a:t> even if it is proportionate (i.e. what is risk to inference of including bad data?)</a:t>
            </a:r>
          </a:p>
          <a:p>
            <a:pPr lvl="1">
              <a:lnSpc>
                <a:spcPct val="170000"/>
              </a:lnSpc>
              <a:spcBef>
                <a:spcPts val="0"/>
              </a:spcBef>
            </a:pPr>
            <a:endParaRPr lang="en-US" sz="1800"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2542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14</a:t>
            </a:fld>
            <a:endParaRPr lang="en-GB" dirty="0"/>
          </a:p>
        </p:txBody>
      </p:sp>
      <p:sp>
        <p:nvSpPr>
          <p:cNvPr id="9" name="Title 5"/>
          <p:cNvSpPr>
            <a:spLocks noGrp="1"/>
          </p:cNvSpPr>
          <p:nvPr>
            <p:ph type="title"/>
          </p:nvPr>
        </p:nvSpPr>
        <p:spPr>
          <a:xfrm>
            <a:off x="359999" y="853200"/>
            <a:ext cx="11459981" cy="703592"/>
          </a:xfrm>
        </p:spPr>
        <p:txBody>
          <a:bodyPr/>
          <a:lstStyle/>
          <a:p>
            <a:r>
              <a:rPr lang="en-US" dirty="0" smtClean="0"/>
              <a:t>Q3: </a:t>
            </a:r>
            <a:r>
              <a:rPr lang="en-US" dirty="0"/>
              <a:t>How do you </a:t>
            </a:r>
            <a:r>
              <a:rPr lang="en-US" dirty="0" smtClean="0"/>
              <a:t>cover offline individuals?</a:t>
            </a:r>
            <a:r>
              <a:rPr lang="en-GB" sz="1800" dirty="0" smtClean="0"/>
              <a:t/>
            </a:r>
            <a:br>
              <a:rPr lang="en-GB" sz="1800" dirty="0" smtClean="0"/>
            </a:br>
            <a:endParaRPr lang="en-GB" dirty="0"/>
          </a:p>
        </p:txBody>
      </p:sp>
      <p:sp>
        <p:nvSpPr>
          <p:cNvPr id="5" name="Text Placeholder 6"/>
          <p:cNvSpPr>
            <a:spLocks noGrp="1"/>
          </p:cNvSpPr>
          <p:nvPr>
            <p:ph type="body" sz="quarter" idx="4294967295"/>
          </p:nvPr>
        </p:nvSpPr>
        <p:spPr>
          <a:xfrm>
            <a:off x="360362" y="1772816"/>
            <a:ext cx="11466511" cy="4346997"/>
          </a:xfrm>
        </p:spPr>
        <p:txBody>
          <a:bodyPr/>
          <a:lstStyle/>
          <a:p>
            <a:pPr lvl="1">
              <a:lnSpc>
                <a:spcPct val="170000"/>
              </a:lnSpc>
              <a:spcBef>
                <a:spcPts val="0"/>
              </a:spcBef>
            </a:pPr>
            <a:r>
              <a:rPr lang="en-US" sz="1800" dirty="0" smtClean="0"/>
              <a:t>Based on 2015-16 data, 13% </a:t>
            </a:r>
            <a:r>
              <a:rPr lang="en-US" sz="1800" dirty="0"/>
              <a:t>of the adult population in GB has </a:t>
            </a:r>
            <a:r>
              <a:rPr lang="en-US" sz="1800" dirty="0" smtClean="0"/>
              <a:t>not used internet in last 12 months: effectively </a:t>
            </a:r>
            <a:r>
              <a:rPr lang="en-US" sz="1800" dirty="0"/>
              <a:t>not covered by an online survey method</a:t>
            </a:r>
          </a:p>
          <a:p>
            <a:pPr lvl="1">
              <a:lnSpc>
                <a:spcPct val="170000"/>
              </a:lnSpc>
              <a:spcBef>
                <a:spcPts val="0"/>
              </a:spcBef>
            </a:pPr>
            <a:r>
              <a:rPr lang="en-US" sz="1800" dirty="0"/>
              <a:t>Shrinking but particularly distinctive with respect to birth cohort and educational </a:t>
            </a:r>
            <a:r>
              <a:rPr lang="en-US" sz="1800" dirty="0" smtClean="0"/>
              <a:t>level (see chart)</a:t>
            </a:r>
            <a:endParaRPr lang="en-US" sz="1800" dirty="0"/>
          </a:p>
          <a:p>
            <a:pPr lvl="1">
              <a:lnSpc>
                <a:spcPct val="170000"/>
              </a:lnSpc>
              <a:spcBef>
                <a:spcPts val="0"/>
              </a:spcBef>
            </a:pPr>
            <a:r>
              <a:rPr lang="en-US" sz="1800" dirty="0"/>
              <a:t>Government studies can’t usually miss them out</a:t>
            </a:r>
            <a:r>
              <a:rPr lang="en-US" sz="1800" dirty="0" smtClean="0"/>
              <a:t>!</a:t>
            </a:r>
            <a:endParaRPr lang="en-US" sz="1800"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501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15</a:t>
            </a:fld>
            <a:endParaRPr lang="en-GB" dirty="0"/>
          </a:p>
        </p:txBody>
      </p:sp>
      <p:sp>
        <p:nvSpPr>
          <p:cNvPr id="9" name="Title 5"/>
          <p:cNvSpPr>
            <a:spLocks noGrp="1"/>
          </p:cNvSpPr>
          <p:nvPr>
            <p:ph type="title"/>
          </p:nvPr>
        </p:nvSpPr>
        <p:spPr>
          <a:xfrm>
            <a:off x="359999" y="853200"/>
            <a:ext cx="11459981" cy="703592"/>
          </a:xfrm>
        </p:spPr>
        <p:txBody>
          <a:bodyPr/>
          <a:lstStyle/>
          <a:p>
            <a:r>
              <a:rPr lang="en-US" dirty="0"/>
              <a:t>Have you used the Internet at home or elsewhere in the last 12 </a:t>
            </a:r>
            <a:r>
              <a:rPr lang="en-US" dirty="0" smtClean="0"/>
              <a:t>months? (CSEW, 2015-16)</a:t>
            </a:r>
            <a:r>
              <a:rPr lang="en-GB" sz="1800" dirty="0" smtClean="0"/>
              <a:t/>
            </a:r>
            <a:br>
              <a:rPr lang="en-GB" sz="1800" dirty="0" smtClean="0"/>
            </a:br>
            <a:endParaRPr lang="en-GB"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3552" y="2040497"/>
            <a:ext cx="7532501" cy="452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9054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1"/>
          </p:nvPr>
        </p:nvSpPr>
        <p:spPr/>
        <p:txBody>
          <a:bodyPr/>
          <a:lstStyle/>
          <a:p>
            <a:fld id="{4034BEE3-566C-4068-A777-C3A4762E861B}" type="slidenum">
              <a:rPr lang="en-GB" smtClean="0"/>
              <a:pPr/>
              <a:t>16</a:t>
            </a:fld>
            <a:endParaRPr lang="en-GB" dirty="0"/>
          </a:p>
        </p:txBody>
      </p:sp>
      <p:sp>
        <p:nvSpPr>
          <p:cNvPr id="9" name="Title 5"/>
          <p:cNvSpPr>
            <a:spLocks noGrp="1"/>
          </p:cNvSpPr>
          <p:nvPr>
            <p:ph type="title"/>
          </p:nvPr>
        </p:nvSpPr>
        <p:spPr>
          <a:xfrm>
            <a:off x="359999" y="853200"/>
            <a:ext cx="11459981" cy="703592"/>
          </a:xfrm>
        </p:spPr>
        <p:txBody>
          <a:bodyPr/>
          <a:lstStyle/>
          <a:p>
            <a:r>
              <a:rPr lang="en-US" dirty="0" smtClean="0"/>
              <a:t>Q3: </a:t>
            </a:r>
            <a:r>
              <a:rPr lang="en-US" dirty="0"/>
              <a:t>How do you </a:t>
            </a:r>
            <a:r>
              <a:rPr lang="en-US" dirty="0" smtClean="0"/>
              <a:t>cover offline individuals?</a:t>
            </a:r>
            <a:r>
              <a:rPr lang="en-GB" sz="1800" dirty="0" smtClean="0"/>
              <a:t/>
            </a:r>
            <a:br>
              <a:rPr lang="en-GB" sz="1800" dirty="0" smtClean="0"/>
            </a:br>
            <a:endParaRPr lang="en-GB" dirty="0"/>
          </a:p>
        </p:txBody>
      </p:sp>
      <p:sp>
        <p:nvSpPr>
          <p:cNvPr id="5" name="Text Placeholder 6"/>
          <p:cNvSpPr>
            <a:spLocks noGrp="1"/>
          </p:cNvSpPr>
          <p:nvPr>
            <p:ph type="body" sz="quarter" idx="4294967295"/>
          </p:nvPr>
        </p:nvSpPr>
        <p:spPr>
          <a:xfrm>
            <a:off x="360362" y="1772816"/>
            <a:ext cx="11466511" cy="4346997"/>
          </a:xfrm>
        </p:spPr>
        <p:txBody>
          <a:bodyPr/>
          <a:lstStyle/>
          <a:p>
            <a:pPr lvl="1">
              <a:lnSpc>
                <a:spcPct val="170000"/>
              </a:lnSpc>
              <a:spcBef>
                <a:spcPts val="0"/>
              </a:spcBef>
            </a:pPr>
            <a:r>
              <a:rPr lang="en-US" sz="1800" dirty="0" smtClean="0"/>
              <a:t>Based on 2015-16 data, 13% </a:t>
            </a:r>
            <a:r>
              <a:rPr lang="en-US" sz="1800" dirty="0"/>
              <a:t>of the adult population in GB has </a:t>
            </a:r>
            <a:r>
              <a:rPr lang="en-US" sz="1800" dirty="0" smtClean="0"/>
              <a:t>not used internet in last 12 months: effectively </a:t>
            </a:r>
            <a:r>
              <a:rPr lang="en-US" sz="1800" dirty="0"/>
              <a:t>not covered by an online survey method</a:t>
            </a:r>
          </a:p>
          <a:p>
            <a:pPr lvl="1">
              <a:lnSpc>
                <a:spcPct val="170000"/>
              </a:lnSpc>
              <a:spcBef>
                <a:spcPts val="0"/>
              </a:spcBef>
            </a:pPr>
            <a:r>
              <a:rPr lang="en-US" sz="1800" dirty="0"/>
              <a:t>Shrinking but particularly distinctive with respect to birth cohort and educational </a:t>
            </a:r>
            <a:r>
              <a:rPr lang="en-US" sz="1800" dirty="0" smtClean="0"/>
              <a:t>level</a:t>
            </a:r>
            <a:endParaRPr lang="en-US" sz="1800" dirty="0"/>
          </a:p>
          <a:p>
            <a:pPr lvl="1">
              <a:lnSpc>
                <a:spcPct val="170000"/>
              </a:lnSpc>
              <a:spcBef>
                <a:spcPts val="0"/>
              </a:spcBef>
            </a:pPr>
            <a:r>
              <a:rPr lang="en-US" sz="1800" dirty="0"/>
              <a:t>Government studies can’t usually miss them out!</a:t>
            </a:r>
          </a:p>
          <a:p>
            <a:pPr lvl="1">
              <a:lnSpc>
                <a:spcPct val="170000"/>
              </a:lnSpc>
              <a:spcBef>
                <a:spcPts val="0"/>
              </a:spcBef>
            </a:pPr>
            <a:r>
              <a:rPr lang="en-US" sz="1800" dirty="0"/>
              <a:t>Most ABOS studies use paper option (usually ‘on request’ and in selected 2</a:t>
            </a:r>
            <a:r>
              <a:rPr lang="en-US" sz="1800" baseline="30000" dirty="0"/>
              <a:t>nd</a:t>
            </a:r>
            <a:r>
              <a:rPr lang="en-US" sz="1800" dirty="0"/>
              <a:t> reminder packs</a:t>
            </a:r>
            <a:r>
              <a:rPr lang="en-US" sz="1800" dirty="0" smtClean="0"/>
              <a:t>)</a:t>
            </a:r>
          </a:p>
          <a:p>
            <a:pPr lvl="1">
              <a:lnSpc>
                <a:spcPct val="170000"/>
              </a:lnSpc>
              <a:spcBef>
                <a:spcPts val="0"/>
              </a:spcBef>
            </a:pPr>
            <a:r>
              <a:rPr lang="en-US" sz="1800" dirty="0" smtClean="0"/>
              <a:t>Paper brings in different demographic types but will not necessarily improve overall sample balance</a:t>
            </a:r>
            <a:endParaRPr lang="en-US" sz="1800" dirty="0"/>
          </a:p>
          <a:p>
            <a:pPr lvl="1">
              <a:lnSpc>
                <a:spcPct val="170000"/>
              </a:lnSpc>
              <a:spcBef>
                <a:spcPts val="0"/>
              </a:spcBef>
            </a:pPr>
            <a:r>
              <a:rPr lang="en-US" sz="1800" dirty="0"/>
              <a:t>Paper option enforces simple questionnaire design or version limited to headline measures</a:t>
            </a:r>
          </a:p>
          <a:p>
            <a:pPr lvl="1">
              <a:lnSpc>
                <a:spcPct val="170000"/>
              </a:lnSpc>
              <a:spcBef>
                <a:spcPts val="0"/>
              </a:spcBef>
            </a:pPr>
            <a:r>
              <a:rPr lang="en-US" sz="1800" dirty="0"/>
              <a:t>Alternative is </a:t>
            </a:r>
            <a:r>
              <a:rPr lang="en-US" sz="1800" dirty="0" smtClean="0"/>
              <a:t>(costly) parallel </a:t>
            </a:r>
            <a:r>
              <a:rPr lang="en-US" sz="1800" dirty="0"/>
              <a:t>interview survey limited to offline/not-very-online</a:t>
            </a:r>
          </a:p>
          <a:p>
            <a:pPr lvl="1">
              <a:lnSpc>
                <a:spcPct val="170000"/>
              </a:lnSpc>
              <a:spcBef>
                <a:spcPts val="0"/>
              </a:spcBef>
            </a:pPr>
            <a:r>
              <a:rPr lang="en-US" sz="1800" dirty="0" smtClean="0"/>
              <a:t>Impact on total population estimates of alt.mode data not always substantial (see chart) but think about subpopulations too…</a:t>
            </a:r>
            <a:endParaRPr lang="en-US" sz="1800" dirty="0"/>
          </a:p>
        </p:txBody>
      </p:sp>
    </p:spTree>
    <p:extLst>
      <p:ext uri="{BB962C8B-B14F-4D97-AF65-F5344CB8AC3E}">
        <p14:creationId xmlns:p14="http://schemas.microsoft.com/office/powerpoint/2010/main" val="145623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17</a:t>
            </a:fld>
            <a:endParaRPr lang="en-GB" dirty="0"/>
          </a:p>
        </p:txBody>
      </p:sp>
      <p:sp>
        <p:nvSpPr>
          <p:cNvPr id="9" name="Title 5"/>
          <p:cNvSpPr>
            <a:spLocks noGrp="1"/>
          </p:cNvSpPr>
          <p:nvPr>
            <p:ph type="title"/>
          </p:nvPr>
        </p:nvSpPr>
        <p:spPr>
          <a:xfrm>
            <a:off x="359999" y="853200"/>
            <a:ext cx="11459981" cy="703592"/>
          </a:xfrm>
        </p:spPr>
        <p:txBody>
          <a:bodyPr/>
          <a:lstStyle/>
          <a:p>
            <a:r>
              <a:rPr lang="en-US" dirty="0" smtClean="0"/>
              <a:t>What difference does paper make to the estimates? (example from 2017; paper = 30% of data)</a:t>
            </a:r>
            <a:r>
              <a:rPr lang="en-GB" sz="1800" dirty="0" smtClean="0"/>
              <a:t/>
            </a:r>
            <a:br>
              <a:rPr lang="en-GB" sz="1800" dirty="0" smtClean="0"/>
            </a:br>
            <a:endParaRPr lang="en-GB"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1664" y="1386883"/>
            <a:ext cx="6293644" cy="5201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5715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18</a:t>
            </a:fld>
            <a:endParaRPr lang="en-GB" dirty="0"/>
          </a:p>
        </p:txBody>
      </p:sp>
      <p:sp>
        <p:nvSpPr>
          <p:cNvPr id="9" name="Title 5"/>
          <p:cNvSpPr>
            <a:spLocks noGrp="1"/>
          </p:cNvSpPr>
          <p:nvPr>
            <p:ph type="title"/>
          </p:nvPr>
        </p:nvSpPr>
        <p:spPr>
          <a:xfrm>
            <a:off x="359999" y="853200"/>
            <a:ext cx="11459981" cy="703592"/>
          </a:xfrm>
        </p:spPr>
        <p:txBody>
          <a:bodyPr/>
          <a:lstStyle/>
          <a:p>
            <a:r>
              <a:rPr lang="en-US" dirty="0" smtClean="0"/>
              <a:t>Q4: </a:t>
            </a:r>
            <a:r>
              <a:rPr lang="en-US" dirty="0"/>
              <a:t>What </a:t>
            </a:r>
            <a:r>
              <a:rPr lang="en-US" dirty="0" smtClean="0"/>
              <a:t>response rate does </a:t>
            </a:r>
            <a:r>
              <a:rPr lang="en-US" dirty="0"/>
              <a:t>the ABOS method </a:t>
            </a:r>
            <a:r>
              <a:rPr lang="en-US" dirty="0" smtClean="0"/>
              <a:t>get?</a:t>
            </a:r>
            <a:endParaRPr lang="en-GB" dirty="0"/>
          </a:p>
        </p:txBody>
      </p:sp>
      <p:sp>
        <p:nvSpPr>
          <p:cNvPr id="5" name="Text Placeholder 6"/>
          <p:cNvSpPr>
            <a:spLocks noGrp="1"/>
          </p:cNvSpPr>
          <p:nvPr>
            <p:ph type="body" sz="quarter" idx="4294967295"/>
          </p:nvPr>
        </p:nvSpPr>
        <p:spPr>
          <a:xfrm>
            <a:off x="360362" y="1772816"/>
            <a:ext cx="11466511" cy="4346997"/>
          </a:xfrm>
        </p:spPr>
        <p:txBody>
          <a:bodyPr/>
          <a:lstStyle/>
          <a:p>
            <a:pPr lvl="1">
              <a:lnSpc>
                <a:spcPct val="170000"/>
              </a:lnSpc>
              <a:spcBef>
                <a:spcPts val="0"/>
              </a:spcBef>
            </a:pPr>
            <a:r>
              <a:rPr lang="en-US" sz="1800" dirty="0"/>
              <a:t>Response rate depends on sponsor, topic, design features etc.</a:t>
            </a:r>
          </a:p>
          <a:p>
            <a:pPr lvl="1">
              <a:lnSpc>
                <a:spcPct val="170000"/>
              </a:lnSpc>
              <a:spcBef>
                <a:spcPts val="0"/>
              </a:spcBef>
            </a:pPr>
            <a:r>
              <a:rPr lang="en-US" sz="1800" dirty="0"/>
              <a:t>In our experience, has ranged from 7% to 25%+</a:t>
            </a:r>
          </a:p>
          <a:p>
            <a:pPr lvl="1">
              <a:lnSpc>
                <a:spcPct val="170000"/>
              </a:lnSpc>
              <a:spcBef>
                <a:spcPts val="0"/>
              </a:spcBef>
            </a:pPr>
            <a:r>
              <a:rPr lang="en-US" sz="1800" dirty="0"/>
              <a:t>Conditional incentives increase RR and </a:t>
            </a:r>
            <a:r>
              <a:rPr lang="en-US" sz="1800" dirty="0" smtClean="0"/>
              <a:t>sometimes pay </a:t>
            </a:r>
            <a:r>
              <a:rPr lang="en-US" sz="1800" dirty="0"/>
              <a:t>for themselves through lower printing/postage costs</a:t>
            </a:r>
          </a:p>
          <a:p>
            <a:pPr lvl="1">
              <a:lnSpc>
                <a:spcPct val="170000"/>
              </a:lnSpc>
              <a:spcBef>
                <a:spcPts val="0"/>
              </a:spcBef>
            </a:pPr>
            <a:r>
              <a:rPr lang="en-US" sz="1800" dirty="0"/>
              <a:t>Adding paper questionnaires to one of the reminders is even stronger incentive (but not cheap)</a:t>
            </a:r>
          </a:p>
          <a:p>
            <a:pPr lvl="1">
              <a:lnSpc>
                <a:spcPct val="170000"/>
              </a:lnSpc>
              <a:spcBef>
                <a:spcPts val="0"/>
              </a:spcBef>
            </a:pPr>
            <a:r>
              <a:rPr lang="en-US" sz="1800" dirty="0"/>
              <a:t>Government sponsor – clear on envelope! – is a major advantage</a:t>
            </a:r>
          </a:p>
          <a:p>
            <a:pPr lvl="1">
              <a:lnSpc>
                <a:spcPct val="170000"/>
              </a:lnSpc>
              <a:spcBef>
                <a:spcPts val="0"/>
              </a:spcBef>
            </a:pPr>
            <a:r>
              <a:rPr lang="en-US" sz="1800" dirty="0"/>
              <a:t>Kantar’s current focus is on limiting between-strata variance in response rate</a:t>
            </a:r>
          </a:p>
          <a:p>
            <a:pPr lvl="3">
              <a:lnSpc>
                <a:spcPct val="170000"/>
              </a:lnSpc>
              <a:spcBef>
                <a:spcPts val="0"/>
              </a:spcBef>
            </a:pPr>
            <a:r>
              <a:rPr lang="en-US" sz="1800" dirty="0"/>
              <a:t>Targeting reminder packs that include paper questionnaires is the single most effective tool we have</a:t>
            </a:r>
          </a:p>
          <a:p>
            <a:pPr lvl="3">
              <a:lnSpc>
                <a:spcPct val="170000"/>
              </a:lnSpc>
              <a:spcBef>
                <a:spcPts val="0"/>
              </a:spcBef>
            </a:pPr>
            <a:r>
              <a:rPr lang="en-US" sz="1800" dirty="0"/>
              <a:t>Varying the number of reminders also works well (some evidence for varying </a:t>
            </a:r>
            <a:r>
              <a:rPr lang="en-US" sz="1800" i="1" dirty="0"/>
              <a:t>type</a:t>
            </a:r>
            <a:r>
              <a:rPr lang="en-US" sz="1800" dirty="0"/>
              <a:t> too)</a:t>
            </a:r>
          </a:p>
          <a:p>
            <a:pPr lvl="3">
              <a:lnSpc>
                <a:spcPct val="170000"/>
              </a:lnSpc>
              <a:spcBef>
                <a:spcPts val="0"/>
              </a:spcBef>
            </a:pPr>
            <a:r>
              <a:rPr lang="en-US" sz="1800" dirty="0"/>
              <a:t>Varying message strategy has more limited effect</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3468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19</a:t>
            </a:fld>
            <a:endParaRPr lang="en-GB" dirty="0"/>
          </a:p>
        </p:txBody>
      </p:sp>
      <p:sp>
        <p:nvSpPr>
          <p:cNvPr id="9" name="Title 5"/>
          <p:cNvSpPr>
            <a:spLocks noGrp="1"/>
          </p:cNvSpPr>
          <p:nvPr>
            <p:ph type="title"/>
          </p:nvPr>
        </p:nvSpPr>
        <p:spPr>
          <a:xfrm>
            <a:off x="359999" y="853200"/>
            <a:ext cx="11459981" cy="703592"/>
          </a:xfrm>
        </p:spPr>
        <p:txBody>
          <a:bodyPr/>
          <a:lstStyle/>
          <a:p>
            <a:r>
              <a:rPr lang="en-US" dirty="0" smtClean="0"/>
              <a:t>Using paper questionnaires to even up response rates </a:t>
            </a:r>
            <a:br>
              <a:rPr lang="en-US" dirty="0" smtClean="0"/>
            </a:br>
            <a:r>
              <a:rPr lang="en-US" dirty="0" smtClean="0"/>
              <a:t>(</a:t>
            </a:r>
            <a:r>
              <a:rPr lang="en-US" i="1" dirty="0" smtClean="0"/>
              <a:t>Community Life </a:t>
            </a:r>
            <a:r>
              <a:rPr lang="en-US" dirty="0" smtClean="0"/>
              <a:t>2016-17: online &amp; on-demand paper &amp; targeted paper)</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207800732"/>
              </p:ext>
            </p:extLst>
          </p:nvPr>
        </p:nvGraphicFramePr>
        <p:xfrm>
          <a:off x="1559495" y="2207578"/>
          <a:ext cx="9073008" cy="3916500"/>
        </p:xfrm>
        <a:graphic>
          <a:graphicData uri="http://schemas.openxmlformats.org/drawingml/2006/table">
            <a:tbl>
              <a:tblPr/>
              <a:tblGrid>
                <a:gridCol w="2268252"/>
                <a:gridCol w="2268252"/>
                <a:gridCol w="2268252"/>
                <a:gridCol w="2268252"/>
              </a:tblGrid>
              <a:tr h="812699">
                <a:tc>
                  <a:txBody>
                    <a:bodyPr/>
                    <a:lstStyle/>
                    <a:p>
                      <a:pPr marL="36000" algn="l" fontAlgn="b"/>
                      <a:r>
                        <a:rPr lang="en-GB" sz="2000" b="1" i="0" u="none" strike="noStrike" dirty="0" smtClean="0">
                          <a:solidFill>
                            <a:srgbClr val="000000"/>
                          </a:solidFill>
                          <a:effectLst/>
                          <a:latin typeface="+mn-lt"/>
                        </a:rPr>
                        <a:t>Stratum (IMD)</a:t>
                      </a:r>
                      <a:endParaRPr lang="en-GB" sz="2000" b="1"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l" fontAlgn="b"/>
                      <a:r>
                        <a:rPr lang="en-GB" sz="2000" b="1" i="0" u="none" strike="noStrike" dirty="0">
                          <a:solidFill>
                            <a:srgbClr val="000000"/>
                          </a:solidFill>
                          <a:effectLst/>
                          <a:latin typeface="+mn-lt"/>
                        </a:rPr>
                        <a:t>Method</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b"/>
                      <a:r>
                        <a:rPr lang="en-GB" sz="2000" b="1" i="0" u="none" strike="noStrike" dirty="0" smtClean="0">
                          <a:solidFill>
                            <a:srgbClr val="000000"/>
                          </a:solidFill>
                          <a:effectLst/>
                          <a:latin typeface="+mn-lt"/>
                        </a:rPr>
                        <a:t>(Est) Person-level</a:t>
                      </a:r>
                      <a:r>
                        <a:rPr lang="en-GB" sz="2000" b="1" i="0" u="none" strike="noStrike" baseline="0" dirty="0" smtClean="0">
                          <a:solidFill>
                            <a:srgbClr val="000000"/>
                          </a:solidFill>
                          <a:effectLst/>
                          <a:latin typeface="+mn-lt"/>
                        </a:rPr>
                        <a:t> </a:t>
                      </a:r>
                      <a:r>
                        <a:rPr lang="en-GB" sz="2000" b="1" i="0" u="none" strike="noStrike" dirty="0" smtClean="0">
                          <a:solidFill>
                            <a:srgbClr val="000000"/>
                          </a:solidFill>
                          <a:effectLst/>
                          <a:latin typeface="+mn-lt"/>
                        </a:rPr>
                        <a:t>RR </a:t>
                      </a:r>
                      <a:r>
                        <a:rPr lang="en-GB" sz="2000" b="1" i="0" u="none" strike="noStrike" dirty="0">
                          <a:solidFill>
                            <a:srgbClr val="000000"/>
                          </a:solidFill>
                          <a:effectLst/>
                          <a:latin typeface="+mn-lt"/>
                        </a:rPr>
                        <a:t>(both modes)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b"/>
                      <a:r>
                        <a:rPr lang="en-GB" sz="2000" b="1" i="0" u="none" strike="noStrike" dirty="0" smtClean="0">
                          <a:solidFill>
                            <a:srgbClr val="000000"/>
                          </a:solidFill>
                          <a:effectLst/>
                          <a:latin typeface="+mn-lt"/>
                        </a:rPr>
                        <a:t>(Est) Person-level RR </a:t>
                      </a:r>
                      <a:r>
                        <a:rPr lang="en-GB" sz="2000" b="1" i="0" u="none" strike="noStrike" dirty="0">
                          <a:solidFill>
                            <a:srgbClr val="000000"/>
                          </a:solidFill>
                          <a:effectLst/>
                          <a:latin typeface="+mn-lt"/>
                        </a:rPr>
                        <a:t>(web only)</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4921">
                <a:tc>
                  <a:txBody>
                    <a:bodyPr/>
                    <a:lstStyle/>
                    <a:p>
                      <a:pPr marL="36000" algn="l" fontAlgn="b"/>
                      <a:r>
                        <a:rPr lang="en-GB" sz="2000" b="0" i="0" u="none" strike="noStrike" dirty="0">
                          <a:solidFill>
                            <a:srgbClr val="000000"/>
                          </a:solidFill>
                          <a:effectLst/>
                          <a:latin typeface="+mn-lt"/>
                        </a:rPr>
                        <a:t>Most deprived 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l" fontAlgn="b"/>
                      <a:r>
                        <a:rPr lang="en-GB" sz="2000" b="0" i="0" u="none" strike="noStrike" dirty="0">
                          <a:solidFill>
                            <a:srgbClr val="000000"/>
                          </a:solidFill>
                          <a:effectLst/>
                          <a:latin typeface="+mn-lt"/>
                        </a:rPr>
                        <a:t>Paper q’res in </a:t>
                      </a:r>
                      <a:r>
                        <a:rPr lang="en-GB" sz="2000" b="1" i="0" u="none" strike="noStrike" dirty="0">
                          <a:solidFill>
                            <a:srgbClr val="000000"/>
                          </a:solidFill>
                          <a:effectLst/>
                          <a:latin typeface="+mn-lt"/>
                        </a:rPr>
                        <a:t>all</a:t>
                      </a:r>
                      <a:r>
                        <a:rPr lang="en-GB" sz="2000" b="0" i="0" u="none" strike="noStrike" dirty="0">
                          <a:solidFill>
                            <a:srgbClr val="000000"/>
                          </a:solidFill>
                          <a:effectLst/>
                          <a:latin typeface="+mn-lt"/>
                        </a:rPr>
                        <a:t> 2nd reminders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b"/>
                      <a:r>
                        <a:rPr lang="en-GB" sz="2000" b="0" i="0" u="none" strike="noStrike" dirty="0">
                          <a:solidFill>
                            <a:srgbClr val="000000"/>
                          </a:solidFill>
                          <a:effectLst/>
                          <a:latin typeface="+mn-lt"/>
                        </a:rPr>
                        <a:t>19</a:t>
                      </a:r>
                      <a:r>
                        <a:rPr lang="en-GB" sz="2000" b="0" i="0" u="none" strike="noStrike" dirty="0" smtClean="0">
                          <a:solidFill>
                            <a:srgbClr val="000000"/>
                          </a:solidFill>
                          <a:effectLst/>
                          <a:latin typeface="+mn-lt"/>
                        </a:rPr>
                        <a:t>%</a:t>
                      </a:r>
                      <a:endParaRPr lang="en-GB" sz="2000" b="0" i="0" u="none" strike="noStrike" dirty="0">
                        <a:solidFill>
                          <a:srgbClr val="000000"/>
                        </a:solidFill>
                        <a:effectLst/>
                        <a:latin typeface="+mn-lt"/>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6E9"/>
                    </a:solidFill>
                  </a:tcPr>
                </a:tc>
                <a:tc>
                  <a:txBody>
                    <a:bodyPr/>
                    <a:lstStyle/>
                    <a:p>
                      <a:pPr marL="36000" algn="r" fontAlgn="b"/>
                      <a:r>
                        <a:rPr lang="en-GB" sz="2000" b="0" i="0" u="none" strike="noStrike" dirty="0">
                          <a:solidFill>
                            <a:srgbClr val="000000"/>
                          </a:solidFill>
                          <a:effectLst/>
                          <a:latin typeface="+mn-lt"/>
                        </a:rPr>
                        <a:t>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r>
              <a:tr h="609524">
                <a:tc>
                  <a:txBody>
                    <a:bodyPr/>
                    <a:lstStyle/>
                    <a:p>
                      <a:pPr marL="36000" algn="l" fontAlgn="b"/>
                      <a:r>
                        <a:rPr lang="en-GB" sz="2000" b="0" i="0" u="none" strike="noStrike" dirty="0">
                          <a:solidFill>
                            <a:srgbClr val="000000"/>
                          </a:solidFill>
                          <a:effectLst/>
                          <a:latin typeface="+mn-lt"/>
                        </a:rPr>
                        <a:t>2nd quintile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l" fontAlgn="b"/>
                      <a:r>
                        <a:rPr lang="en-GB" sz="2000" b="0" i="0" u="none" strike="noStrike" dirty="0">
                          <a:solidFill>
                            <a:srgbClr val="000000"/>
                          </a:solidFill>
                          <a:effectLst/>
                          <a:latin typeface="+mn-lt"/>
                        </a:rPr>
                        <a:t>Paper q’res in </a:t>
                      </a:r>
                      <a:r>
                        <a:rPr lang="en-GB" sz="2000" b="1" i="0" u="none" strike="noStrike" dirty="0">
                          <a:solidFill>
                            <a:srgbClr val="000000"/>
                          </a:solidFill>
                          <a:effectLst/>
                          <a:latin typeface="+mn-lt"/>
                        </a:rPr>
                        <a:t>all</a:t>
                      </a:r>
                      <a:r>
                        <a:rPr lang="en-GB" sz="2000" b="0" i="0" u="none" strike="noStrike" dirty="0">
                          <a:solidFill>
                            <a:srgbClr val="000000"/>
                          </a:solidFill>
                          <a:effectLst/>
                          <a:latin typeface="+mn-lt"/>
                        </a:rPr>
                        <a:t> 2nd reminders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b"/>
                      <a:r>
                        <a:rPr lang="en-GB" sz="2000" b="0" i="0" u="none" strike="noStrike" dirty="0">
                          <a:solidFill>
                            <a:srgbClr val="000000"/>
                          </a:solidFill>
                          <a:effectLst/>
                          <a:latin typeface="+mn-lt"/>
                        </a:rPr>
                        <a:t>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CCE7"/>
                    </a:solidFill>
                  </a:tcPr>
                </a:tc>
                <a:tc>
                  <a:txBody>
                    <a:bodyPr/>
                    <a:lstStyle/>
                    <a:p>
                      <a:pPr marL="36000" algn="r" fontAlgn="b"/>
                      <a:r>
                        <a:rPr lang="en-GB" sz="2000" b="0" i="0" u="none" strike="noStrike" dirty="0">
                          <a:solidFill>
                            <a:srgbClr val="000000"/>
                          </a:solidFill>
                          <a:effectLst/>
                          <a:latin typeface="+mn-lt"/>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8487"/>
                    </a:solidFill>
                  </a:tcPr>
                </a:tc>
              </a:tr>
              <a:tr h="609524">
                <a:tc>
                  <a:txBody>
                    <a:bodyPr/>
                    <a:lstStyle/>
                    <a:p>
                      <a:pPr marL="36000" algn="l" fontAlgn="b"/>
                      <a:r>
                        <a:rPr lang="en-GB" sz="2000" b="0" i="0" u="none" strike="noStrike" dirty="0">
                          <a:solidFill>
                            <a:srgbClr val="000000"/>
                          </a:solidFill>
                          <a:effectLst/>
                          <a:latin typeface="+mn-lt"/>
                        </a:rPr>
                        <a:t>3rd quintile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l" fontAlgn="b"/>
                      <a:r>
                        <a:rPr lang="en-US" sz="2000" b="0" i="0" u="none" strike="noStrike" dirty="0">
                          <a:solidFill>
                            <a:srgbClr val="000000"/>
                          </a:solidFill>
                          <a:effectLst/>
                          <a:latin typeface="+mn-lt"/>
                        </a:rPr>
                        <a:t>Paper q’res in </a:t>
                      </a:r>
                      <a:r>
                        <a:rPr lang="en-US" sz="2000" b="1" i="0" u="none" strike="noStrike" dirty="0" smtClean="0">
                          <a:solidFill>
                            <a:srgbClr val="000000"/>
                          </a:solidFill>
                          <a:effectLst/>
                          <a:latin typeface="+mn-lt"/>
                        </a:rPr>
                        <a:t>60% </a:t>
                      </a:r>
                      <a:r>
                        <a:rPr lang="en-US" sz="2000" b="0" i="0" u="none" strike="noStrike" dirty="0" smtClean="0">
                          <a:solidFill>
                            <a:srgbClr val="000000"/>
                          </a:solidFill>
                          <a:effectLst/>
                          <a:latin typeface="+mn-lt"/>
                        </a:rPr>
                        <a:t>of 2nd </a:t>
                      </a:r>
                      <a:r>
                        <a:rPr lang="en-US" sz="2000" b="0" i="0" u="none" strike="noStrike" dirty="0">
                          <a:solidFill>
                            <a:srgbClr val="000000"/>
                          </a:solidFill>
                          <a:effectLst/>
                          <a:latin typeface="+mn-lt"/>
                        </a:rPr>
                        <a:t>reminders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b"/>
                      <a:r>
                        <a:rPr lang="en-GB" sz="2000" b="0" i="0" u="none" strike="noStrike" dirty="0">
                          <a:solidFill>
                            <a:srgbClr val="000000"/>
                          </a:solidFill>
                          <a:effectLst/>
                          <a:latin typeface="+mn-lt"/>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8AC6"/>
                    </a:solidFill>
                  </a:tcPr>
                </a:tc>
                <a:tc>
                  <a:txBody>
                    <a:bodyPr/>
                    <a:lstStyle/>
                    <a:p>
                      <a:pPr marL="36000" algn="r" fontAlgn="b"/>
                      <a:r>
                        <a:rPr lang="en-GB" sz="2000" b="0" i="0" u="none" strike="noStrike" dirty="0">
                          <a:solidFill>
                            <a:srgbClr val="000000"/>
                          </a:solidFill>
                          <a:effectLst/>
                          <a:latin typeface="+mn-lt"/>
                        </a:rPr>
                        <a:t>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CBCD"/>
                    </a:solidFill>
                  </a:tcPr>
                </a:tc>
              </a:tr>
              <a:tr h="609524">
                <a:tc>
                  <a:txBody>
                    <a:bodyPr/>
                    <a:lstStyle/>
                    <a:p>
                      <a:pPr marL="36000" algn="l" fontAlgn="b"/>
                      <a:r>
                        <a:rPr lang="en-GB" sz="2000" b="0" i="0" u="none" strike="noStrike" dirty="0">
                          <a:solidFill>
                            <a:srgbClr val="000000"/>
                          </a:solidFill>
                          <a:effectLst/>
                          <a:latin typeface="+mn-lt"/>
                        </a:rPr>
                        <a:t>4th quintile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l" fontAlgn="b"/>
                      <a:r>
                        <a:rPr lang="en-GB" sz="2000" b="1" i="0" u="none" strike="noStrike" dirty="0">
                          <a:solidFill>
                            <a:srgbClr val="000000"/>
                          </a:solidFill>
                          <a:effectLst/>
                          <a:latin typeface="+mn-lt"/>
                        </a:rPr>
                        <a:t>No</a:t>
                      </a:r>
                      <a:r>
                        <a:rPr lang="en-GB" sz="2000" b="0" i="0" u="none" strike="noStrike" dirty="0">
                          <a:solidFill>
                            <a:srgbClr val="000000"/>
                          </a:solidFill>
                          <a:effectLst/>
                          <a:latin typeface="+mn-lt"/>
                        </a:rPr>
                        <a:t> paper q’res in reminders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b"/>
                      <a:r>
                        <a:rPr lang="en-GB" sz="2000" b="0" i="0" u="none" strike="noStrike" dirty="0">
                          <a:solidFill>
                            <a:srgbClr val="000000"/>
                          </a:solidFill>
                          <a:effectLst/>
                          <a:latin typeface="+mn-lt"/>
                        </a:rPr>
                        <a:t>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ECF7"/>
                    </a:solidFill>
                  </a:tcPr>
                </a:tc>
                <a:tc>
                  <a:txBody>
                    <a:bodyPr/>
                    <a:lstStyle/>
                    <a:p>
                      <a:pPr marL="36000" algn="r" fontAlgn="b"/>
                      <a:r>
                        <a:rPr lang="en-GB" sz="2000" b="0" i="0" u="none" strike="noStrike" dirty="0">
                          <a:solidFill>
                            <a:srgbClr val="000000"/>
                          </a:solidFill>
                          <a:effectLst/>
                          <a:latin typeface="+mn-lt"/>
                        </a:rPr>
                        <a:t>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F5F7"/>
                    </a:solidFill>
                  </a:tcPr>
                </a:tc>
              </a:tr>
              <a:tr h="609524">
                <a:tc>
                  <a:txBody>
                    <a:bodyPr/>
                    <a:lstStyle/>
                    <a:p>
                      <a:pPr marL="36000" algn="l" fontAlgn="b"/>
                      <a:r>
                        <a:rPr lang="en-GB" sz="2000" b="0" i="0" u="none" strike="noStrike" dirty="0">
                          <a:solidFill>
                            <a:srgbClr val="000000"/>
                          </a:solidFill>
                          <a:effectLst/>
                          <a:latin typeface="+mn-lt"/>
                        </a:rPr>
                        <a:t>Least deprived 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l" fontAlgn="b"/>
                      <a:r>
                        <a:rPr lang="en-GB" sz="2000" b="1" i="0" u="none" strike="noStrike" dirty="0">
                          <a:solidFill>
                            <a:srgbClr val="000000"/>
                          </a:solidFill>
                          <a:effectLst/>
                          <a:latin typeface="+mn-lt"/>
                        </a:rPr>
                        <a:t>No</a:t>
                      </a:r>
                      <a:r>
                        <a:rPr lang="en-GB" sz="2000" b="0" i="0" u="none" strike="noStrike" dirty="0">
                          <a:solidFill>
                            <a:srgbClr val="000000"/>
                          </a:solidFill>
                          <a:effectLst/>
                          <a:latin typeface="+mn-lt"/>
                        </a:rPr>
                        <a:t> paper q’res in reminders</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algn="r" fontAlgn="b"/>
                      <a:r>
                        <a:rPr lang="en-GB" sz="2000" b="0" i="0" u="none" strike="noStrike" dirty="0">
                          <a:solidFill>
                            <a:srgbClr val="000000"/>
                          </a:solidFill>
                          <a:effectLst/>
                          <a:latin typeface="+mn-lt"/>
                        </a:rPr>
                        <a:t>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A8AC6"/>
                    </a:solidFill>
                  </a:tcPr>
                </a:tc>
                <a:tc>
                  <a:txBody>
                    <a:bodyPr/>
                    <a:lstStyle/>
                    <a:p>
                      <a:pPr marL="36000" algn="r" fontAlgn="b"/>
                      <a:r>
                        <a:rPr lang="en-GB" sz="2000" b="0" i="0" u="none" strike="noStrike" dirty="0">
                          <a:solidFill>
                            <a:srgbClr val="000000"/>
                          </a:solidFill>
                          <a:effectLst/>
                          <a:latin typeface="+mn-lt"/>
                        </a:rPr>
                        <a:t>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9ABD7"/>
                    </a:solidFill>
                  </a:tcPr>
                </a:tc>
              </a:tr>
            </a:tbl>
          </a:graphicData>
        </a:graphic>
      </p:graphicFrame>
    </p:spTree>
    <p:extLst>
      <p:ext uri="{BB962C8B-B14F-4D97-AF65-F5344CB8AC3E}">
        <p14:creationId xmlns:p14="http://schemas.microsoft.com/office/powerpoint/2010/main" val="589152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1"/>
          </p:nvPr>
        </p:nvSpPr>
        <p:spPr/>
        <p:txBody>
          <a:bodyPr/>
          <a:lstStyle/>
          <a:p>
            <a:fld id="{4034BEE3-566C-4068-A777-C3A4762E861B}" type="slidenum">
              <a:rPr lang="en-GB" smtClean="0"/>
              <a:pPr/>
              <a:t>2</a:t>
            </a:fld>
            <a:endParaRPr lang="en-GB" dirty="0"/>
          </a:p>
        </p:txBody>
      </p:sp>
      <p:sp>
        <p:nvSpPr>
          <p:cNvPr id="7" name="Text Placeholder 6"/>
          <p:cNvSpPr>
            <a:spLocks noGrp="1"/>
          </p:cNvSpPr>
          <p:nvPr>
            <p:ph type="body" sz="quarter" idx="4294967295"/>
          </p:nvPr>
        </p:nvSpPr>
        <p:spPr>
          <a:xfrm>
            <a:off x="360362" y="1772816"/>
            <a:ext cx="11466511" cy="4346997"/>
          </a:xfrm>
        </p:spPr>
        <p:txBody>
          <a:bodyPr/>
          <a:lstStyle/>
          <a:p>
            <a:pPr lvl="1">
              <a:lnSpc>
                <a:spcPct val="170000"/>
              </a:lnSpc>
              <a:spcBef>
                <a:spcPts val="0"/>
              </a:spcBef>
            </a:pPr>
            <a:r>
              <a:rPr lang="en-US" sz="1800" dirty="0" smtClean="0"/>
              <a:t>What is push-to-web surveying?</a:t>
            </a:r>
          </a:p>
          <a:p>
            <a:pPr lvl="3">
              <a:lnSpc>
                <a:spcPct val="170000"/>
              </a:lnSpc>
              <a:spcBef>
                <a:spcPts val="0"/>
              </a:spcBef>
            </a:pPr>
            <a:r>
              <a:rPr lang="en-US" sz="1800" dirty="0" smtClean="0"/>
              <a:t>Sample is contacted ‘offline’ (by post, by telephone or in-person) and asked to complete a questionnaire online while other response modes are downplayed or offered only after online non-response</a:t>
            </a:r>
          </a:p>
          <a:p>
            <a:pPr lvl="1">
              <a:lnSpc>
                <a:spcPct val="170000"/>
              </a:lnSpc>
              <a:spcBef>
                <a:spcPts val="0"/>
              </a:spcBef>
            </a:pPr>
            <a:r>
              <a:rPr lang="en-US" sz="1800" dirty="0" smtClean="0"/>
              <a:t>Why push people to respond online?</a:t>
            </a:r>
          </a:p>
          <a:p>
            <a:pPr lvl="3">
              <a:lnSpc>
                <a:spcPct val="170000"/>
              </a:lnSpc>
              <a:spcBef>
                <a:spcPts val="0"/>
              </a:spcBef>
            </a:pPr>
            <a:r>
              <a:rPr lang="en-US" sz="1800" dirty="0" smtClean="0"/>
              <a:t>(In some circumstances) online completions cost less than other types</a:t>
            </a:r>
          </a:p>
          <a:p>
            <a:pPr lvl="3">
              <a:lnSpc>
                <a:spcPct val="170000"/>
              </a:lnSpc>
              <a:spcBef>
                <a:spcPts val="0"/>
              </a:spcBef>
            </a:pPr>
            <a:r>
              <a:rPr lang="en-US" sz="1800" dirty="0" smtClean="0"/>
              <a:t>More convenient for some (no need for interview appointments, questionnaire can be done bit by bit)</a:t>
            </a:r>
          </a:p>
          <a:p>
            <a:pPr lvl="3">
              <a:lnSpc>
                <a:spcPct val="170000"/>
              </a:lnSpc>
              <a:spcBef>
                <a:spcPts val="0"/>
              </a:spcBef>
            </a:pPr>
            <a:r>
              <a:rPr lang="en-US" sz="1800" dirty="0" smtClean="0"/>
              <a:t>Can use visual prompts (incl. pictures and even video, and ‘dynamic’ question design) that are logistically difficult to do with paper or by telephone</a:t>
            </a:r>
          </a:p>
          <a:p>
            <a:pPr lvl="3">
              <a:lnSpc>
                <a:spcPct val="170000"/>
              </a:lnSpc>
              <a:spcBef>
                <a:spcPts val="0"/>
              </a:spcBef>
            </a:pPr>
            <a:r>
              <a:rPr lang="en-US" sz="1800" i="1" dirty="0" smtClean="0"/>
              <a:t>Seems</a:t>
            </a:r>
            <a:r>
              <a:rPr lang="en-US" sz="1800" dirty="0" smtClean="0"/>
              <a:t> ‘modern’ (or at least not as antiquated as interviewing)…</a:t>
            </a:r>
          </a:p>
          <a:p>
            <a:pPr lvl="3">
              <a:lnSpc>
                <a:spcPct val="170000"/>
              </a:lnSpc>
              <a:spcBef>
                <a:spcPts val="0"/>
              </a:spcBef>
            </a:pPr>
            <a:endParaRPr lang="en-US" sz="1800" dirty="0" smtClean="0"/>
          </a:p>
          <a:p>
            <a:pPr lvl="1">
              <a:lnSpc>
                <a:spcPct val="170000"/>
              </a:lnSpc>
              <a:spcBef>
                <a:spcPts val="0"/>
              </a:spcBef>
            </a:pPr>
            <a:endParaRPr lang="en-US" sz="1800" dirty="0"/>
          </a:p>
        </p:txBody>
      </p:sp>
      <p:sp>
        <p:nvSpPr>
          <p:cNvPr id="9" name="Title 5"/>
          <p:cNvSpPr>
            <a:spLocks noGrp="1"/>
          </p:cNvSpPr>
          <p:nvPr>
            <p:ph type="title"/>
          </p:nvPr>
        </p:nvSpPr>
        <p:spPr>
          <a:xfrm>
            <a:off x="359999" y="853200"/>
            <a:ext cx="11459981" cy="840032"/>
          </a:xfrm>
        </p:spPr>
        <p:txBody>
          <a:bodyPr/>
          <a:lstStyle/>
          <a:p>
            <a:r>
              <a:rPr lang="en-GB" dirty="0" smtClean="0"/>
              <a:t>What/why ‘push-to-web’</a:t>
            </a:r>
            <a:r>
              <a:rPr lang="en-GB" sz="1800" dirty="0" smtClean="0"/>
              <a:t/>
            </a:r>
            <a:br>
              <a:rPr lang="en-GB" sz="1800" dirty="0" smtClean="0"/>
            </a:br>
            <a:endParaRPr lang="en-GB" dirty="0"/>
          </a:p>
        </p:txBody>
      </p:sp>
    </p:spTree>
    <p:extLst>
      <p:ext uri="{BB962C8B-B14F-4D97-AF65-F5344CB8AC3E}">
        <p14:creationId xmlns:p14="http://schemas.microsoft.com/office/powerpoint/2010/main" val="63678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20</a:t>
            </a:fld>
            <a:endParaRPr lang="en-GB" dirty="0"/>
          </a:p>
        </p:txBody>
      </p:sp>
      <p:sp>
        <p:nvSpPr>
          <p:cNvPr id="9" name="Title 5"/>
          <p:cNvSpPr>
            <a:spLocks noGrp="1"/>
          </p:cNvSpPr>
          <p:nvPr>
            <p:ph type="title"/>
          </p:nvPr>
        </p:nvSpPr>
        <p:spPr>
          <a:xfrm>
            <a:off x="359999" y="853200"/>
            <a:ext cx="11459981" cy="703592"/>
          </a:xfrm>
        </p:spPr>
        <p:txBody>
          <a:bodyPr/>
          <a:lstStyle/>
          <a:p>
            <a:r>
              <a:rPr lang="en-US" dirty="0" smtClean="0"/>
              <a:t>Q5: </a:t>
            </a:r>
            <a:r>
              <a:rPr lang="en-US" dirty="0"/>
              <a:t>How does response rate vary between </a:t>
            </a:r>
            <a:r>
              <a:rPr lang="en-US" dirty="0" smtClean="0"/>
              <a:t>subpopulations?</a:t>
            </a:r>
            <a:endParaRPr lang="en-GB" dirty="0"/>
          </a:p>
        </p:txBody>
      </p:sp>
      <p:sp>
        <p:nvSpPr>
          <p:cNvPr id="5" name="Text Placeholder 6"/>
          <p:cNvSpPr>
            <a:spLocks noGrp="1"/>
          </p:cNvSpPr>
          <p:nvPr>
            <p:ph type="body" sz="quarter" idx="4294967295"/>
          </p:nvPr>
        </p:nvSpPr>
        <p:spPr>
          <a:xfrm>
            <a:off x="360362" y="1772816"/>
            <a:ext cx="11466511" cy="4346997"/>
          </a:xfrm>
        </p:spPr>
        <p:txBody>
          <a:bodyPr/>
          <a:lstStyle/>
          <a:p>
            <a:pPr lvl="1">
              <a:lnSpc>
                <a:spcPct val="170000"/>
              </a:lnSpc>
              <a:spcBef>
                <a:spcPts val="0"/>
              </a:spcBef>
            </a:pPr>
            <a:r>
              <a:rPr lang="en-US" sz="1800" dirty="0" smtClean="0"/>
              <a:t>Online respondents more educated than average and less likely to rent</a:t>
            </a:r>
          </a:p>
          <a:p>
            <a:pPr lvl="1">
              <a:lnSpc>
                <a:spcPct val="170000"/>
              </a:lnSpc>
              <a:spcBef>
                <a:spcPts val="0"/>
              </a:spcBef>
            </a:pPr>
            <a:r>
              <a:rPr lang="en-US" sz="1800" dirty="0" smtClean="0"/>
              <a:t>Online response lowest in deprived areas and in other areas with lots of flats</a:t>
            </a:r>
          </a:p>
          <a:p>
            <a:pPr lvl="1">
              <a:lnSpc>
                <a:spcPct val="170000"/>
              </a:lnSpc>
              <a:spcBef>
                <a:spcPts val="0"/>
              </a:spcBef>
            </a:pPr>
            <a:r>
              <a:rPr lang="en-US" sz="1800" dirty="0" smtClean="0"/>
              <a:t>Paper </a:t>
            </a:r>
            <a:r>
              <a:rPr lang="en-US" sz="1800" dirty="0"/>
              <a:t>questionnaires </a:t>
            </a:r>
            <a:r>
              <a:rPr lang="en-US" sz="1800" dirty="0" smtClean="0"/>
              <a:t>bring </a:t>
            </a:r>
            <a:r>
              <a:rPr lang="en-US" sz="1800" dirty="0"/>
              <a:t>in more people aged 60+ and especially those aged </a:t>
            </a:r>
            <a:r>
              <a:rPr lang="en-US" sz="1800" dirty="0" smtClean="0"/>
              <a:t>75+</a:t>
            </a:r>
          </a:p>
          <a:p>
            <a:pPr lvl="1">
              <a:lnSpc>
                <a:spcPct val="170000"/>
              </a:lnSpc>
              <a:spcBef>
                <a:spcPts val="0"/>
              </a:spcBef>
            </a:pPr>
            <a:r>
              <a:rPr lang="en-US" sz="1800" i="1" dirty="0" smtClean="0"/>
              <a:t>Probably</a:t>
            </a:r>
            <a:r>
              <a:rPr lang="en-US" sz="1800" dirty="0" smtClean="0"/>
              <a:t> bring in u60s who </a:t>
            </a:r>
            <a:r>
              <a:rPr lang="en-US" sz="1800" dirty="0"/>
              <a:t>have long-term illnesses or disabilities and/or live in social rent </a:t>
            </a:r>
            <a:r>
              <a:rPr lang="en-US" sz="1800" dirty="0" smtClean="0"/>
              <a:t>accommodation</a:t>
            </a:r>
          </a:p>
          <a:p>
            <a:pPr lvl="1">
              <a:lnSpc>
                <a:spcPct val="170000"/>
              </a:lnSpc>
              <a:spcBef>
                <a:spcPts val="0"/>
              </a:spcBef>
            </a:pPr>
            <a:r>
              <a:rPr lang="en-US" sz="1800" dirty="0" smtClean="0"/>
              <a:t>Overall, ABOS profiles less accurate than face-to-face interview (RP) profiles but similar to dual-frame RDD</a:t>
            </a:r>
          </a:p>
          <a:p>
            <a:pPr lvl="1">
              <a:lnSpc>
                <a:spcPct val="170000"/>
              </a:lnSpc>
              <a:spcBef>
                <a:spcPts val="0"/>
              </a:spcBef>
            </a:pPr>
            <a:r>
              <a:rPr lang="en-US" sz="1800" dirty="0" smtClean="0"/>
              <a:t>Critical to survey sufficient numbers of each type for multi-dimensional post-stratification to work</a:t>
            </a:r>
          </a:p>
          <a:p>
            <a:pPr lvl="1">
              <a:lnSpc>
                <a:spcPct val="170000"/>
              </a:lnSpc>
              <a:spcBef>
                <a:spcPts val="0"/>
              </a:spcBef>
            </a:pPr>
            <a:r>
              <a:rPr lang="en-US" sz="1800" dirty="0" smtClean="0"/>
              <a:t>Modest design effects due to multi-dimensional weighting suggest reasonable raw sample balance</a:t>
            </a:r>
          </a:p>
          <a:p>
            <a:pPr lvl="1">
              <a:lnSpc>
                <a:spcPct val="170000"/>
              </a:lnSpc>
              <a:spcBef>
                <a:spcPts val="0"/>
              </a:spcBef>
            </a:pPr>
            <a:r>
              <a:rPr lang="en-US" sz="1800" dirty="0" smtClean="0"/>
              <a:t>Worth assessing ‘weighting efficiency’ for each marginal subpopulation in the weighting matrix</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7084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21</a:t>
            </a:fld>
            <a:endParaRPr lang="en-GB" dirty="0"/>
          </a:p>
        </p:txBody>
      </p:sp>
      <p:sp>
        <p:nvSpPr>
          <p:cNvPr id="9" name="Title 5"/>
          <p:cNvSpPr>
            <a:spLocks noGrp="1"/>
          </p:cNvSpPr>
          <p:nvPr>
            <p:ph type="title"/>
          </p:nvPr>
        </p:nvSpPr>
        <p:spPr>
          <a:xfrm>
            <a:off x="359999" y="853200"/>
            <a:ext cx="11459981" cy="703592"/>
          </a:xfrm>
        </p:spPr>
        <p:txBody>
          <a:bodyPr/>
          <a:lstStyle/>
          <a:p>
            <a:r>
              <a:rPr lang="en-US" dirty="0" smtClean="0"/>
              <a:t>Weighting efficiency for subpopulations (</a:t>
            </a:r>
            <a:r>
              <a:rPr lang="en-US" i="1" dirty="0" smtClean="0"/>
              <a:t>Community Life</a:t>
            </a:r>
            <a:r>
              <a:rPr lang="en-US" dirty="0" smtClean="0"/>
              <a:t>; ABOS online/paper RR = 22%, paper questionnaires used as secondary mode)</a:t>
            </a:r>
            <a:endParaRPr lang="en-GB" dirty="0"/>
          </a:p>
        </p:txBody>
      </p:sp>
      <p:sp>
        <p:nvSpPr>
          <p:cNvPr id="5" name="Text Placeholder 6"/>
          <p:cNvSpPr>
            <a:spLocks noGrp="1"/>
          </p:cNvSpPr>
          <p:nvPr>
            <p:ph type="body" sz="quarter" idx="4294967295"/>
          </p:nvPr>
        </p:nvSpPr>
        <p:spPr>
          <a:xfrm>
            <a:off x="6528048" y="1772816"/>
            <a:ext cx="5298825" cy="4346997"/>
          </a:xfrm>
        </p:spPr>
        <p:txBody>
          <a:bodyPr/>
          <a:lstStyle/>
          <a:p>
            <a:pPr lvl="1">
              <a:lnSpc>
                <a:spcPct val="170000"/>
              </a:lnSpc>
              <a:spcBef>
                <a:spcPts val="0"/>
              </a:spcBef>
            </a:pPr>
            <a:r>
              <a:rPr lang="en-US" sz="1800" dirty="0" smtClean="0"/>
              <a:t>Weighting variables:</a:t>
            </a:r>
          </a:p>
          <a:p>
            <a:pPr lvl="3">
              <a:lnSpc>
                <a:spcPct val="170000"/>
              </a:lnSpc>
              <a:spcBef>
                <a:spcPts val="0"/>
              </a:spcBef>
            </a:pPr>
            <a:r>
              <a:rPr lang="en-US" sz="1800" dirty="0" smtClean="0"/>
              <a:t>Gender*age group</a:t>
            </a:r>
          </a:p>
          <a:p>
            <a:pPr lvl="3">
              <a:lnSpc>
                <a:spcPct val="170000"/>
              </a:lnSpc>
              <a:spcBef>
                <a:spcPts val="0"/>
              </a:spcBef>
            </a:pPr>
            <a:r>
              <a:rPr lang="en-US" sz="1800" dirty="0" smtClean="0"/>
              <a:t>Highest qualification*age group</a:t>
            </a:r>
          </a:p>
          <a:p>
            <a:pPr lvl="3">
              <a:lnSpc>
                <a:spcPct val="170000"/>
              </a:lnSpc>
              <a:spcBef>
                <a:spcPts val="0"/>
              </a:spcBef>
            </a:pPr>
            <a:r>
              <a:rPr lang="en-US" sz="1800" dirty="0" smtClean="0"/>
              <a:t>Housing tenure</a:t>
            </a:r>
          </a:p>
          <a:p>
            <a:pPr lvl="3">
              <a:lnSpc>
                <a:spcPct val="170000"/>
              </a:lnSpc>
              <a:spcBef>
                <a:spcPts val="0"/>
              </a:spcBef>
            </a:pPr>
            <a:r>
              <a:rPr lang="en-US" sz="1800" dirty="0" smtClean="0"/>
              <a:t>Household structure</a:t>
            </a:r>
          </a:p>
          <a:p>
            <a:pPr lvl="3">
              <a:lnSpc>
                <a:spcPct val="170000"/>
              </a:lnSpc>
              <a:spcBef>
                <a:spcPts val="0"/>
              </a:spcBef>
            </a:pPr>
            <a:r>
              <a:rPr lang="en-US" sz="1800" dirty="0" smtClean="0"/>
              <a:t>Region</a:t>
            </a:r>
          </a:p>
          <a:p>
            <a:pPr lvl="3">
              <a:lnSpc>
                <a:spcPct val="170000"/>
              </a:lnSpc>
              <a:spcBef>
                <a:spcPts val="0"/>
              </a:spcBef>
            </a:pPr>
            <a:r>
              <a:rPr lang="en-US" sz="1800" dirty="0" smtClean="0"/>
              <a:t>Ethnic group</a:t>
            </a:r>
          </a:p>
          <a:p>
            <a:pPr lvl="1">
              <a:lnSpc>
                <a:spcPct val="170000"/>
              </a:lnSpc>
              <a:spcBef>
                <a:spcPts val="0"/>
              </a:spcBef>
            </a:pPr>
            <a:endParaRPr lang="en-US" sz="1800" dirty="0" smtClean="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Table 2"/>
          <p:cNvGraphicFramePr>
            <a:graphicFrameLocks noGrp="1"/>
          </p:cNvGraphicFramePr>
          <p:nvPr>
            <p:extLst>
              <p:ext uri="{D42A27DB-BD31-4B8C-83A1-F6EECF244321}">
                <p14:modId xmlns:p14="http://schemas.microsoft.com/office/powerpoint/2010/main" val="2052102193"/>
              </p:ext>
            </p:extLst>
          </p:nvPr>
        </p:nvGraphicFramePr>
        <p:xfrm>
          <a:off x="767408" y="1794473"/>
          <a:ext cx="5184576" cy="4780195"/>
        </p:xfrm>
        <a:graphic>
          <a:graphicData uri="http://schemas.openxmlformats.org/drawingml/2006/table">
            <a:tbl>
              <a:tblPr/>
              <a:tblGrid>
                <a:gridCol w="1669275"/>
                <a:gridCol w="1963855"/>
                <a:gridCol w="1551446"/>
              </a:tblGrid>
              <a:tr h="518595">
                <a:tc>
                  <a:txBody>
                    <a:bodyPr/>
                    <a:lstStyle/>
                    <a:p>
                      <a:pPr algn="l" fontAlgn="b"/>
                      <a:r>
                        <a:rPr lang="en-GB" sz="1600" b="0" i="0" u="none" strike="noStrike" dirty="0">
                          <a:solidFill>
                            <a:srgbClr val="000000"/>
                          </a:solidFill>
                          <a:effectLst/>
                          <a:latin typeface="Arial"/>
                        </a:rPr>
                        <a:t> </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Subpopulation</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Weighting efficiency</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r>
              <a:tr h="395852">
                <a:tc>
                  <a:txBody>
                    <a:bodyPr/>
                    <a:lstStyle/>
                    <a:p>
                      <a:pPr algn="l" rtl="0" fontAlgn="b"/>
                      <a:r>
                        <a:rPr lang="en-GB" sz="1600" b="0" i="0" u="none" strike="noStrike" dirty="0">
                          <a:solidFill>
                            <a:srgbClr val="000000"/>
                          </a:solidFill>
                          <a:effectLst/>
                          <a:latin typeface="Calibri"/>
                        </a:rPr>
                        <a:t>Gender</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Male</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80%</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FBE6E9"/>
                    </a:solidFill>
                  </a:tcPr>
                </a:tc>
              </a:tr>
              <a:tr h="360040">
                <a:tc>
                  <a:txBody>
                    <a:bodyPr/>
                    <a:lstStyle/>
                    <a:p>
                      <a:pPr algn="l" fontAlgn="b"/>
                      <a:r>
                        <a:rPr lang="en-GB" sz="1600" b="0" i="0" u="none" strike="noStrike" dirty="0">
                          <a:solidFill>
                            <a:srgbClr val="000000"/>
                          </a:solidFill>
                          <a:effectLst/>
                          <a:latin typeface="Arial"/>
                        </a:rPr>
                        <a:t> </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Female</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85%</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E1E9F6"/>
                    </a:solidFill>
                  </a:tcPr>
                </a:tc>
              </a:tr>
              <a:tr h="360040">
                <a:tc>
                  <a:txBody>
                    <a:bodyPr/>
                    <a:lstStyle/>
                    <a:p>
                      <a:pPr algn="l" rtl="0" fontAlgn="b"/>
                      <a:r>
                        <a:rPr lang="en-GB" sz="1600" b="0" i="0" u="none" strike="noStrike" dirty="0">
                          <a:solidFill>
                            <a:srgbClr val="000000"/>
                          </a:solidFill>
                          <a:effectLst/>
                          <a:latin typeface="Calibri"/>
                        </a:rPr>
                        <a:t>Age group</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16-19</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93%</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729BCF"/>
                    </a:solidFill>
                  </a:tcPr>
                </a:tc>
              </a:tr>
              <a:tr h="262139">
                <a:tc>
                  <a:txBody>
                    <a:bodyPr/>
                    <a:lstStyle/>
                    <a:p>
                      <a:pPr algn="l" rtl="0" fontAlgn="b"/>
                      <a:r>
                        <a:rPr lang="en-GB" sz="1600" b="0" i="0" u="none" strike="noStrike" dirty="0">
                          <a:solidFill>
                            <a:srgbClr val="000000"/>
                          </a:solidFill>
                          <a:effectLst/>
                          <a:latin typeface="Calibri"/>
                        </a:rPr>
                        <a:t> </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20-24</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95%</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5B8BC7"/>
                    </a:solidFill>
                  </a:tcPr>
                </a:tc>
              </a:tr>
              <a:tr h="262139">
                <a:tc>
                  <a:txBody>
                    <a:bodyPr/>
                    <a:lstStyle/>
                    <a:p>
                      <a:pPr algn="l" fontAlgn="b"/>
                      <a:r>
                        <a:rPr lang="en-GB" sz="1600" b="0" i="0" u="none" strike="noStrike" dirty="0">
                          <a:solidFill>
                            <a:srgbClr val="000000"/>
                          </a:solidFill>
                          <a:effectLst/>
                          <a:latin typeface="Arial"/>
                        </a:rPr>
                        <a:t> </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25-29</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92%</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80A5D4"/>
                    </a:solidFill>
                  </a:tcPr>
                </a:tc>
              </a:tr>
              <a:tr h="262139">
                <a:tc>
                  <a:txBody>
                    <a:bodyPr/>
                    <a:lstStyle/>
                    <a:p>
                      <a:pPr algn="l" fontAlgn="b"/>
                      <a:r>
                        <a:rPr lang="en-GB" sz="1600" b="0" i="0" u="none" strike="noStrike" dirty="0">
                          <a:solidFill>
                            <a:srgbClr val="000000"/>
                          </a:solidFill>
                          <a:effectLst/>
                          <a:latin typeface="Arial"/>
                        </a:rPr>
                        <a:t> </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30-34</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87%</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C4D5EC"/>
                    </a:solidFill>
                  </a:tcPr>
                </a:tc>
              </a:tr>
              <a:tr h="262139">
                <a:tc>
                  <a:txBody>
                    <a:bodyPr/>
                    <a:lstStyle/>
                    <a:p>
                      <a:pPr algn="l" fontAlgn="b"/>
                      <a:r>
                        <a:rPr lang="en-GB" sz="1600" b="0" i="0" u="none" strike="noStrike" dirty="0">
                          <a:solidFill>
                            <a:srgbClr val="000000"/>
                          </a:solidFill>
                          <a:effectLst/>
                          <a:latin typeface="Arial"/>
                        </a:rPr>
                        <a:t> </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35-39</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86%</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D1DEF0"/>
                    </a:solidFill>
                  </a:tcPr>
                </a:tc>
              </a:tr>
              <a:tr h="262139">
                <a:tc>
                  <a:txBody>
                    <a:bodyPr/>
                    <a:lstStyle/>
                    <a:p>
                      <a:pPr algn="l" fontAlgn="b"/>
                      <a:r>
                        <a:rPr lang="en-GB" sz="1600" b="0" i="0" u="none" strike="noStrike" dirty="0">
                          <a:solidFill>
                            <a:srgbClr val="000000"/>
                          </a:solidFill>
                          <a:effectLst/>
                          <a:latin typeface="Arial"/>
                        </a:rPr>
                        <a:t> </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40-44</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86%</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CEDCEF"/>
                    </a:solidFill>
                  </a:tcPr>
                </a:tc>
              </a:tr>
              <a:tr h="262139">
                <a:tc>
                  <a:txBody>
                    <a:bodyPr/>
                    <a:lstStyle/>
                    <a:p>
                      <a:pPr algn="l" fontAlgn="b"/>
                      <a:r>
                        <a:rPr lang="en-GB" sz="1600" b="0" i="0" u="none" strike="noStrike" dirty="0">
                          <a:solidFill>
                            <a:srgbClr val="000000"/>
                          </a:solidFill>
                          <a:effectLst/>
                          <a:latin typeface="Arial"/>
                        </a:rPr>
                        <a:t> </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45-49</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88%</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B7CCE7"/>
                    </a:solidFill>
                  </a:tcPr>
                </a:tc>
              </a:tr>
              <a:tr h="262139">
                <a:tc>
                  <a:txBody>
                    <a:bodyPr/>
                    <a:lstStyle/>
                    <a:p>
                      <a:pPr algn="l" fontAlgn="b"/>
                      <a:r>
                        <a:rPr lang="en-GB" sz="1600" b="0" i="0" u="none" strike="noStrike" dirty="0">
                          <a:solidFill>
                            <a:srgbClr val="000000"/>
                          </a:solidFill>
                          <a:effectLst/>
                          <a:latin typeface="Arial"/>
                        </a:rPr>
                        <a:t> </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50-54</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87%</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CBD9EE"/>
                    </a:solidFill>
                  </a:tcPr>
                </a:tc>
              </a:tr>
              <a:tr h="262139">
                <a:tc>
                  <a:txBody>
                    <a:bodyPr/>
                    <a:lstStyle/>
                    <a:p>
                      <a:pPr algn="l" fontAlgn="b"/>
                      <a:r>
                        <a:rPr lang="en-GB" sz="1600" b="0" i="0" u="none" strike="noStrike" dirty="0">
                          <a:solidFill>
                            <a:srgbClr val="000000"/>
                          </a:solidFill>
                          <a:effectLst/>
                          <a:latin typeface="Arial"/>
                        </a:rPr>
                        <a:t> </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55-59</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85%</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E7EDF8"/>
                    </a:solidFill>
                  </a:tcPr>
                </a:tc>
              </a:tr>
              <a:tr h="262139">
                <a:tc>
                  <a:txBody>
                    <a:bodyPr/>
                    <a:lstStyle/>
                    <a:p>
                      <a:pPr algn="l" fontAlgn="b"/>
                      <a:r>
                        <a:rPr lang="en-GB" sz="1600" b="0" i="0" u="none" strike="noStrike" dirty="0">
                          <a:solidFill>
                            <a:srgbClr val="000000"/>
                          </a:solidFill>
                          <a:effectLst/>
                          <a:latin typeface="Arial"/>
                        </a:rPr>
                        <a:t> </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60-64</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82%</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FBF2F5"/>
                    </a:solidFill>
                  </a:tcPr>
                </a:tc>
              </a:tr>
              <a:tr h="262139">
                <a:tc>
                  <a:txBody>
                    <a:bodyPr/>
                    <a:lstStyle/>
                    <a:p>
                      <a:pPr algn="l" fontAlgn="b"/>
                      <a:r>
                        <a:rPr lang="en-GB" sz="1600" b="0" i="0" u="none" strike="noStrike" dirty="0">
                          <a:solidFill>
                            <a:srgbClr val="000000"/>
                          </a:solidFill>
                          <a:effectLst/>
                          <a:latin typeface="Arial"/>
                        </a:rPr>
                        <a:t> </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65-69</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87%</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CBDAEE"/>
                    </a:solidFill>
                  </a:tcPr>
                </a:tc>
              </a:tr>
              <a:tr h="262139">
                <a:tc>
                  <a:txBody>
                    <a:bodyPr/>
                    <a:lstStyle/>
                    <a:p>
                      <a:pPr algn="l" fontAlgn="b"/>
                      <a:r>
                        <a:rPr lang="en-GB" sz="1600" b="0" i="0" u="none" strike="noStrike" dirty="0">
                          <a:solidFill>
                            <a:srgbClr val="000000"/>
                          </a:solidFill>
                          <a:effectLst/>
                          <a:latin typeface="Arial"/>
                        </a:rPr>
                        <a:t> </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70-74</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91%</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8FAFD9"/>
                    </a:solidFill>
                  </a:tcPr>
                </a:tc>
              </a:tr>
              <a:tr h="262139">
                <a:tc>
                  <a:txBody>
                    <a:bodyPr/>
                    <a:lstStyle/>
                    <a:p>
                      <a:pPr algn="l" fontAlgn="b"/>
                      <a:r>
                        <a:rPr lang="en-GB" sz="1600" b="0" i="0" u="none" strike="noStrike" dirty="0">
                          <a:solidFill>
                            <a:srgbClr val="000000"/>
                          </a:solidFill>
                          <a:effectLst/>
                          <a:latin typeface="Arial"/>
                        </a:rPr>
                        <a:t> </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75+</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95%</a:t>
                      </a:r>
                    </a:p>
                  </a:txBody>
                  <a:tcPr marL="5404" marR="5404" marT="5404"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5A8AC6"/>
                    </a:solidFill>
                  </a:tcPr>
                </a:tc>
              </a:tr>
            </a:tbl>
          </a:graphicData>
        </a:graphic>
      </p:graphicFrame>
    </p:spTree>
    <p:extLst>
      <p:ext uri="{BB962C8B-B14F-4D97-AF65-F5344CB8AC3E}">
        <p14:creationId xmlns:p14="http://schemas.microsoft.com/office/powerpoint/2010/main" val="765454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22</a:t>
            </a:fld>
            <a:endParaRPr lang="en-GB" dirty="0"/>
          </a:p>
        </p:txBody>
      </p:sp>
      <p:sp>
        <p:nvSpPr>
          <p:cNvPr id="9" name="Title 5"/>
          <p:cNvSpPr>
            <a:spLocks noGrp="1"/>
          </p:cNvSpPr>
          <p:nvPr>
            <p:ph type="title"/>
          </p:nvPr>
        </p:nvSpPr>
        <p:spPr>
          <a:xfrm>
            <a:off x="359999" y="853200"/>
            <a:ext cx="11459981" cy="703592"/>
          </a:xfrm>
        </p:spPr>
        <p:txBody>
          <a:bodyPr/>
          <a:lstStyle/>
          <a:p>
            <a:r>
              <a:rPr lang="en-US" dirty="0" smtClean="0"/>
              <a:t>Weighting efficiency for subpopulations (</a:t>
            </a:r>
            <a:r>
              <a:rPr lang="en-US" i="1" dirty="0" smtClean="0"/>
              <a:t>Financial Lives</a:t>
            </a:r>
            <a:r>
              <a:rPr lang="en-US" dirty="0" smtClean="0"/>
              <a:t>; ABOS online RR = 7%, f2f interviews used as secondary mode for 70+ and offline 18-69)</a:t>
            </a:r>
            <a:endParaRPr lang="en-GB" dirty="0"/>
          </a:p>
        </p:txBody>
      </p:sp>
      <p:sp>
        <p:nvSpPr>
          <p:cNvPr id="5" name="Text Placeholder 6"/>
          <p:cNvSpPr>
            <a:spLocks noGrp="1"/>
          </p:cNvSpPr>
          <p:nvPr>
            <p:ph type="body" sz="quarter" idx="4294967295"/>
          </p:nvPr>
        </p:nvSpPr>
        <p:spPr>
          <a:xfrm>
            <a:off x="6528048" y="1772816"/>
            <a:ext cx="5298825" cy="4346997"/>
          </a:xfrm>
        </p:spPr>
        <p:txBody>
          <a:bodyPr/>
          <a:lstStyle/>
          <a:p>
            <a:pPr lvl="1">
              <a:lnSpc>
                <a:spcPct val="170000"/>
              </a:lnSpc>
              <a:spcBef>
                <a:spcPts val="0"/>
              </a:spcBef>
            </a:pPr>
            <a:r>
              <a:rPr lang="en-US" sz="1800" dirty="0" smtClean="0"/>
              <a:t>Weighting variables:</a:t>
            </a:r>
          </a:p>
          <a:p>
            <a:pPr lvl="3">
              <a:lnSpc>
                <a:spcPct val="170000"/>
              </a:lnSpc>
              <a:spcBef>
                <a:spcPts val="0"/>
              </a:spcBef>
            </a:pPr>
            <a:r>
              <a:rPr lang="en-US" sz="1800" dirty="0" smtClean="0"/>
              <a:t>Gender*age group</a:t>
            </a:r>
          </a:p>
          <a:p>
            <a:pPr lvl="3">
              <a:lnSpc>
                <a:spcPct val="170000"/>
              </a:lnSpc>
              <a:spcBef>
                <a:spcPts val="0"/>
              </a:spcBef>
            </a:pPr>
            <a:r>
              <a:rPr lang="en-US" sz="1800" dirty="0" smtClean="0"/>
              <a:t>Employment status*age group</a:t>
            </a:r>
          </a:p>
          <a:p>
            <a:pPr lvl="3">
              <a:lnSpc>
                <a:spcPct val="170000"/>
              </a:lnSpc>
              <a:spcBef>
                <a:spcPts val="0"/>
              </a:spcBef>
            </a:pPr>
            <a:r>
              <a:rPr lang="en-US" sz="1800" dirty="0" smtClean="0"/>
              <a:t>Highest qualification*age group</a:t>
            </a:r>
          </a:p>
          <a:p>
            <a:pPr lvl="3">
              <a:lnSpc>
                <a:spcPct val="170000"/>
              </a:lnSpc>
              <a:spcBef>
                <a:spcPts val="0"/>
              </a:spcBef>
            </a:pPr>
            <a:r>
              <a:rPr lang="en-US" sz="1800" dirty="0" smtClean="0"/>
              <a:t>Housing tenure</a:t>
            </a:r>
          </a:p>
          <a:p>
            <a:pPr lvl="3">
              <a:lnSpc>
                <a:spcPct val="170000"/>
              </a:lnSpc>
              <a:spcBef>
                <a:spcPts val="0"/>
              </a:spcBef>
            </a:pPr>
            <a:r>
              <a:rPr lang="en-US" sz="1800" dirty="0" smtClean="0"/>
              <a:t>Household structure</a:t>
            </a:r>
          </a:p>
          <a:p>
            <a:pPr lvl="3">
              <a:lnSpc>
                <a:spcPct val="170000"/>
              </a:lnSpc>
              <a:spcBef>
                <a:spcPts val="0"/>
              </a:spcBef>
            </a:pPr>
            <a:r>
              <a:rPr lang="en-US" sz="1800" dirty="0"/>
              <a:t>R</a:t>
            </a:r>
            <a:r>
              <a:rPr lang="en-US" sz="1800" dirty="0" smtClean="0"/>
              <a:t>egion</a:t>
            </a:r>
          </a:p>
          <a:p>
            <a:pPr lvl="1">
              <a:lnSpc>
                <a:spcPct val="170000"/>
              </a:lnSpc>
              <a:spcBef>
                <a:spcPts val="0"/>
              </a:spcBef>
            </a:pPr>
            <a:endParaRPr lang="en-US" sz="1800" dirty="0" smtClean="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542359078"/>
              </p:ext>
            </p:extLst>
          </p:nvPr>
        </p:nvGraphicFramePr>
        <p:xfrm>
          <a:off x="767408" y="1767397"/>
          <a:ext cx="5184575" cy="4759091"/>
        </p:xfrm>
        <a:graphic>
          <a:graphicData uri="http://schemas.openxmlformats.org/drawingml/2006/table">
            <a:tbl>
              <a:tblPr/>
              <a:tblGrid>
                <a:gridCol w="1669275"/>
                <a:gridCol w="1963855"/>
                <a:gridCol w="1551445"/>
              </a:tblGrid>
              <a:tr h="571934">
                <a:tc>
                  <a:txBody>
                    <a:bodyPr/>
                    <a:lstStyle/>
                    <a:p>
                      <a:pPr algn="l" fontAlgn="b"/>
                      <a:r>
                        <a:rPr lang="en-GB" sz="1600" b="0" i="0" u="none" strike="noStrike" dirty="0">
                          <a:solidFill>
                            <a:srgbClr val="000000"/>
                          </a:solidFill>
                          <a:effectLst/>
                          <a:latin typeface="Arial"/>
                        </a:rPr>
                        <a:t> </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Subpopulation</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Weighting efficiency</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r>
              <a:tr h="369589">
                <a:tc>
                  <a:txBody>
                    <a:bodyPr/>
                    <a:lstStyle/>
                    <a:p>
                      <a:pPr algn="l" rtl="0" fontAlgn="b"/>
                      <a:r>
                        <a:rPr lang="en-GB" sz="1600" b="0" i="0" u="none" strike="noStrike" dirty="0">
                          <a:solidFill>
                            <a:srgbClr val="000000"/>
                          </a:solidFill>
                          <a:effectLst/>
                          <a:latin typeface="Calibri"/>
                        </a:rPr>
                        <a:t>Gender</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Male</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71%</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F9AFB1"/>
                    </a:solidFill>
                  </a:tcPr>
                </a:tc>
              </a:tr>
              <a:tr h="360040">
                <a:tc>
                  <a:txBody>
                    <a:bodyPr/>
                    <a:lstStyle/>
                    <a:p>
                      <a:pPr algn="l" fontAlgn="b"/>
                      <a:r>
                        <a:rPr lang="en-GB" sz="1600" b="0" i="0" u="none" strike="noStrike" dirty="0">
                          <a:solidFill>
                            <a:srgbClr val="000000"/>
                          </a:solidFill>
                          <a:effectLst/>
                          <a:latin typeface="Arial"/>
                        </a:rPr>
                        <a:t> </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Female</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74%</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FAC2C5"/>
                    </a:solidFill>
                  </a:tcPr>
                </a:tc>
              </a:tr>
              <a:tr h="360040">
                <a:tc>
                  <a:txBody>
                    <a:bodyPr/>
                    <a:lstStyle/>
                    <a:p>
                      <a:pPr algn="l" rtl="0" fontAlgn="b"/>
                      <a:r>
                        <a:rPr lang="en-GB" sz="1600" b="0" i="0" u="none" strike="noStrike" dirty="0">
                          <a:solidFill>
                            <a:srgbClr val="000000"/>
                          </a:solidFill>
                          <a:effectLst/>
                          <a:latin typeface="Calibri"/>
                        </a:rPr>
                        <a:t>Age group</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18-24</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64%</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F88284"/>
                    </a:solidFill>
                  </a:tcPr>
                </a:tc>
              </a:tr>
              <a:tr h="258124">
                <a:tc>
                  <a:txBody>
                    <a:bodyPr/>
                    <a:lstStyle/>
                    <a:p>
                      <a:pPr algn="l" rtl="0" fontAlgn="b"/>
                      <a:r>
                        <a:rPr lang="en-GB" sz="1600" b="0" i="0" u="none" strike="noStrike" dirty="0">
                          <a:solidFill>
                            <a:srgbClr val="000000"/>
                          </a:solidFill>
                          <a:effectLst/>
                          <a:latin typeface="Calibri"/>
                        </a:rPr>
                        <a:t> </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25-29</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83%</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FCFCFF"/>
                    </a:solidFill>
                  </a:tcPr>
                </a:tc>
              </a:tr>
              <a:tr h="258124">
                <a:tc>
                  <a:txBody>
                    <a:bodyPr/>
                    <a:lstStyle/>
                    <a:p>
                      <a:pPr algn="l" fontAlgn="b"/>
                      <a:r>
                        <a:rPr lang="en-GB" sz="1600" b="0" i="0" u="none" strike="noStrike" dirty="0">
                          <a:solidFill>
                            <a:srgbClr val="000000"/>
                          </a:solidFill>
                          <a:effectLst/>
                          <a:latin typeface="Arial"/>
                        </a:rPr>
                        <a:t> </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30-34</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82%</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FBF5F8"/>
                    </a:solidFill>
                  </a:tcPr>
                </a:tc>
              </a:tr>
              <a:tr h="258124">
                <a:tc>
                  <a:txBody>
                    <a:bodyPr/>
                    <a:lstStyle/>
                    <a:p>
                      <a:pPr algn="l" fontAlgn="b"/>
                      <a:r>
                        <a:rPr lang="en-GB" sz="1600" b="0" i="0" u="none" strike="noStrike" dirty="0">
                          <a:solidFill>
                            <a:srgbClr val="000000"/>
                          </a:solidFill>
                          <a:effectLst/>
                          <a:latin typeface="Arial"/>
                        </a:rPr>
                        <a:t> </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35-39</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83%</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FCFCFF"/>
                    </a:solidFill>
                  </a:tcPr>
                </a:tc>
              </a:tr>
              <a:tr h="258124">
                <a:tc>
                  <a:txBody>
                    <a:bodyPr/>
                    <a:lstStyle/>
                    <a:p>
                      <a:pPr algn="l" fontAlgn="b"/>
                      <a:r>
                        <a:rPr lang="en-GB" sz="1600" b="0" i="0" u="none" strike="noStrike" dirty="0">
                          <a:solidFill>
                            <a:srgbClr val="000000"/>
                          </a:solidFill>
                          <a:effectLst/>
                          <a:latin typeface="Arial"/>
                        </a:rPr>
                        <a:t> </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40-44</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81%</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FBEFF2"/>
                    </a:solidFill>
                  </a:tcPr>
                </a:tc>
              </a:tr>
              <a:tr h="258124">
                <a:tc>
                  <a:txBody>
                    <a:bodyPr/>
                    <a:lstStyle/>
                    <a:p>
                      <a:pPr algn="l" fontAlgn="b"/>
                      <a:r>
                        <a:rPr lang="en-GB" sz="1600" b="0" i="0" u="none" strike="noStrike" dirty="0">
                          <a:solidFill>
                            <a:srgbClr val="000000"/>
                          </a:solidFill>
                          <a:effectLst/>
                          <a:latin typeface="Arial"/>
                        </a:rPr>
                        <a:t> </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45-49</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84%</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EFF3FB"/>
                    </a:solidFill>
                  </a:tcPr>
                </a:tc>
              </a:tr>
              <a:tr h="258124">
                <a:tc>
                  <a:txBody>
                    <a:bodyPr/>
                    <a:lstStyle/>
                    <a:p>
                      <a:pPr algn="l" fontAlgn="b"/>
                      <a:r>
                        <a:rPr lang="en-GB" sz="1600" b="0" i="0" u="none" strike="noStrike" dirty="0">
                          <a:solidFill>
                            <a:srgbClr val="000000"/>
                          </a:solidFill>
                          <a:effectLst/>
                          <a:latin typeface="Arial"/>
                        </a:rPr>
                        <a:t> </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50-54</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82%</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FBF5F8"/>
                    </a:solidFill>
                  </a:tcPr>
                </a:tc>
              </a:tr>
              <a:tr h="258124">
                <a:tc>
                  <a:txBody>
                    <a:bodyPr/>
                    <a:lstStyle/>
                    <a:p>
                      <a:pPr algn="l" fontAlgn="b"/>
                      <a:r>
                        <a:rPr lang="en-GB" sz="1600" b="0" i="0" u="none" strike="noStrike" dirty="0">
                          <a:solidFill>
                            <a:srgbClr val="000000"/>
                          </a:solidFill>
                          <a:effectLst/>
                          <a:latin typeface="Arial"/>
                        </a:rPr>
                        <a:t> </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55-59</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69%</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F9A2A4"/>
                    </a:solidFill>
                  </a:tcPr>
                </a:tc>
              </a:tr>
              <a:tr h="258124">
                <a:tc>
                  <a:txBody>
                    <a:bodyPr/>
                    <a:lstStyle/>
                    <a:p>
                      <a:pPr algn="l" fontAlgn="b"/>
                      <a:r>
                        <a:rPr lang="en-GB" sz="1600" b="0" i="0" u="none" strike="noStrike" dirty="0">
                          <a:solidFill>
                            <a:srgbClr val="000000"/>
                          </a:solidFill>
                          <a:effectLst/>
                          <a:latin typeface="Arial"/>
                        </a:rPr>
                        <a:t> </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60-64</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63%</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F87C7E"/>
                    </a:solidFill>
                  </a:tcPr>
                </a:tc>
              </a:tr>
              <a:tr h="258124">
                <a:tc>
                  <a:txBody>
                    <a:bodyPr/>
                    <a:lstStyle/>
                    <a:p>
                      <a:pPr algn="l" fontAlgn="b"/>
                      <a:r>
                        <a:rPr lang="en-GB" sz="1600" b="0" i="0" u="none" strike="noStrike" dirty="0">
                          <a:solidFill>
                            <a:srgbClr val="000000"/>
                          </a:solidFill>
                          <a:effectLst/>
                          <a:latin typeface="Arial"/>
                        </a:rPr>
                        <a:t> </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65-69</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68%</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F99C9E"/>
                    </a:solidFill>
                  </a:tcPr>
                </a:tc>
              </a:tr>
              <a:tr h="258124">
                <a:tc>
                  <a:txBody>
                    <a:bodyPr/>
                    <a:lstStyle/>
                    <a:p>
                      <a:pPr algn="l" fontAlgn="b"/>
                      <a:r>
                        <a:rPr lang="en-GB" sz="1600" b="0" i="0" u="none" strike="noStrike" dirty="0">
                          <a:solidFill>
                            <a:srgbClr val="000000"/>
                          </a:solidFill>
                          <a:effectLst/>
                          <a:latin typeface="Arial"/>
                        </a:rPr>
                        <a:t> </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70-74</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60%</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F8696B"/>
                    </a:solidFill>
                  </a:tcPr>
                </a:tc>
              </a:tr>
              <a:tr h="258124">
                <a:tc>
                  <a:txBody>
                    <a:bodyPr/>
                    <a:lstStyle/>
                    <a:p>
                      <a:pPr algn="l" fontAlgn="b"/>
                      <a:r>
                        <a:rPr lang="en-GB" sz="1600" b="0" i="0" u="none" strike="noStrike" dirty="0">
                          <a:solidFill>
                            <a:srgbClr val="000000"/>
                          </a:solidFill>
                          <a:effectLst/>
                          <a:latin typeface="Arial"/>
                        </a:rPr>
                        <a:t> </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75-79</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68%</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F99C9E"/>
                    </a:solidFill>
                  </a:tcPr>
                </a:tc>
              </a:tr>
              <a:tr h="258124">
                <a:tc>
                  <a:txBody>
                    <a:bodyPr/>
                    <a:lstStyle/>
                    <a:p>
                      <a:pPr algn="l" fontAlgn="b"/>
                      <a:r>
                        <a:rPr lang="en-GB" sz="1600" b="0" i="0" u="none" strike="noStrike" dirty="0">
                          <a:solidFill>
                            <a:srgbClr val="000000"/>
                          </a:solidFill>
                          <a:effectLst/>
                          <a:latin typeface="Arial"/>
                        </a:rPr>
                        <a:t> </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l" rtl="0" fontAlgn="b"/>
                      <a:r>
                        <a:rPr lang="en-GB" sz="1600" b="0" i="0" u="none" strike="noStrike" dirty="0">
                          <a:solidFill>
                            <a:srgbClr val="000000"/>
                          </a:solidFill>
                          <a:effectLst/>
                          <a:latin typeface="Calibri"/>
                        </a:rPr>
                        <a:t>80+</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tcPr>
                </a:tc>
                <a:tc>
                  <a:txBody>
                    <a:bodyPr/>
                    <a:lstStyle/>
                    <a:p>
                      <a:pPr algn="r" rtl="0" fontAlgn="b"/>
                      <a:r>
                        <a:rPr lang="en-GB" sz="1600" b="0" i="0" u="none" strike="noStrike" dirty="0">
                          <a:solidFill>
                            <a:srgbClr val="000000"/>
                          </a:solidFill>
                          <a:effectLst/>
                          <a:latin typeface="Calibri"/>
                        </a:rPr>
                        <a:t>76%</a:t>
                      </a:r>
                    </a:p>
                  </a:txBody>
                  <a:tcPr marL="5965" marR="5965" marT="5965" marB="0" anchor="b">
                    <a:lnL w="12700" cap="flat" cmpd="sng" algn="ctr">
                      <a:solidFill>
                        <a:srgbClr val="717171"/>
                      </a:solidFill>
                      <a:prstDash val="solid"/>
                      <a:round/>
                      <a:headEnd type="none" w="med" len="med"/>
                      <a:tailEnd type="none" w="med" len="med"/>
                    </a:lnL>
                    <a:lnR w="12700" cap="flat" cmpd="sng" algn="ctr">
                      <a:solidFill>
                        <a:srgbClr val="717171"/>
                      </a:solidFill>
                      <a:prstDash val="solid"/>
                      <a:round/>
                      <a:headEnd type="none" w="med" len="med"/>
                      <a:tailEnd type="none" w="med" len="med"/>
                    </a:lnR>
                    <a:lnT w="12700" cap="flat" cmpd="sng" algn="ctr">
                      <a:solidFill>
                        <a:srgbClr val="717171"/>
                      </a:solidFill>
                      <a:prstDash val="solid"/>
                      <a:round/>
                      <a:headEnd type="none" w="med" len="med"/>
                      <a:tailEnd type="none" w="med" len="med"/>
                    </a:lnT>
                    <a:lnB w="12700" cap="flat" cmpd="sng" algn="ctr">
                      <a:solidFill>
                        <a:srgbClr val="717171"/>
                      </a:solidFill>
                      <a:prstDash val="solid"/>
                      <a:round/>
                      <a:headEnd type="none" w="med" len="med"/>
                      <a:tailEnd type="none" w="med" len="med"/>
                    </a:lnB>
                    <a:solidFill>
                      <a:srgbClr val="FACFD1"/>
                    </a:solidFill>
                  </a:tcPr>
                </a:tc>
              </a:tr>
            </a:tbl>
          </a:graphicData>
        </a:graphic>
      </p:graphicFrame>
    </p:spTree>
    <p:extLst>
      <p:ext uri="{BB962C8B-B14F-4D97-AF65-F5344CB8AC3E}">
        <p14:creationId xmlns:p14="http://schemas.microsoft.com/office/powerpoint/2010/main" val="1173591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23</a:t>
            </a:fld>
            <a:endParaRPr lang="en-GB" dirty="0"/>
          </a:p>
        </p:txBody>
      </p:sp>
      <p:sp>
        <p:nvSpPr>
          <p:cNvPr id="9" name="Title 5"/>
          <p:cNvSpPr>
            <a:spLocks noGrp="1"/>
          </p:cNvSpPr>
          <p:nvPr>
            <p:ph type="title"/>
          </p:nvPr>
        </p:nvSpPr>
        <p:spPr>
          <a:xfrm>
            <a:off x="359999" y="853200"/>
            <a:ext cx="11459981" cy="703592"/>
          </a:xfrm>
        </p:spPr>
        <p:txBody>
          <a:bodyPr/>
          <a:lstStyle/>
          <a:p>
            <a:r>
              <a:rPr lang="en-US" dirty="0" smtClean="0"/>
              <a:t>Q6: </a:t>
            </a:r>
            <a:r>
              <a:rPr lang="en-US" dirty="0"/>
              <a:t>What evidence do you have for non-response bias?</a:t>
            </a:r>
          </a:p>
        </p:txBody>
      </p:sp>
      <p:sp>
        <p:nvSpPr>
          <p:cNvPr id="5" name="Text Placeholder 6"/>
          <p:cNvSpPr>
            <a:spLocks noGrp="1"/>
          </p:cNvSpPr>
          <p:nvPr>
            <p:ph type="body" sz="quarter" idx="4294967295"/>
          </p:nvPr>
        </p:nvSpPr>
        <p:spPr>
          <a:xfrm>
            <a:off x="360362" y="1772816"/>
            <a:ext cx="11466511" cy="4346997"/>
          </a:xfrm>
        </p:spPr>
        <p:txBody>
          <a:bodyPr/>
          <a:lstStyle/>
          <a:p>
            <a:pPr lvl="1">
              <a:lnSpc>
                <a:spcPct val="170000"/>
              </a:lnSpc>
              <a:spcBef>
                <a:spcPts val="0"/>
              </a:spcBef>
            </a:pPr>
            <a:r>
              <a:rPr lang="en-US" sz="1800" dirty="0"/>
              <a:t>Most survey data lack benchmarks which makes (non-demographic) bias hard to quantify</a:t>
            </a:r>
          </a:p>
          <a:p>
            <a:pPr lvl="1">
              <a:lnSpc>
                <a:spcPct val="170000"/>
              </a:lnSpc>
              <a:spcBef>
                <a:spcPts val="0"/>
              </a:spcBef>
            </a:pPr>
            <a:r>
              <a:rPr lang="en-US" sz="1800" dirty="0"/>
              <a:t>For some variables, interviews and s/c questionnaires would produce very different distributions from the same sample so high RR surveys are not </a:t>
            </a:r>
            <a:r>
              <a:rPr lang="en-US" sz="1800" i="1" dirty="0"/>
              <a:t>necessarily</a:t>
            </a:r>
            <a:r>
              <a:rPr lang="en-US" sz="1800" dirty="0"/>
              <a:t> suitable benchmarks for ABOS studies</a:t>
            </a:r>
          </a:p>
          <a:p>
            <a:pPr lvl="1">
              <a:lnSpc>
                <a:spcPct val="170000"/>
              </a:lnSpc>
              <a:spcBef>
                <a:spcPts val="0"/>
              </a:spcBef>
            </a:pPr>
            <a:r>
              <a:rPr lang="en-US" sz="1800" dirty="0"/>
              <a:t>Three year parallel run with Community Life provided an opportunity to assess ‘whole system’ effects</a:t>
            </a:r>
          </a:p>
          <a:p>
            <a:pPr lvl="1">
              <a:lnSpc>
                <a:spcPct val="170000"/>
              </a:lnSpc>
              <a:spcBef>
                <a:spcPts val="0"/>
              </a:spcBef>
            </a:pPr>
            <a:r>
              <a:rPr lang="en-US" sz="1800" dirty="0"/>
              <a:t>System effects of variable size but sometimes large, especially if rating scales used</a:t>
            </a:r>
          </a:p>
          <a:p>
            <a:pPr lvl="1">
              <a:lnSpc>
                <a:spcPct val="170000"/>
              </a:lnSpc>
              <a:spcBef>
                <a:spcPts val="0"/>
              </a:spcBef>
            </a:pPr>
            <a:r>
              <a:rPr lang="en-US" sz="1800" dirty="0"/>
              <a:t>ABOS-style follow-up of interview respondents suggested that most (not all) system effects are due to measurement differences rather than differences in sample characteristics</a:t>
            </a:r>
          </a:p>
          <a:p>
            <a:pPr lvl="1">
              <a:lnSpc>
                <a:spcPct val="170000"/>
              </a:lnSpc>
              <a:spcBef>
                <a:spcPts val="0"/>
              </a:spcBef>
            </a:pPr>
            <a:r>
              <a:rPr lang="en-US" sz="1800" dirty="0"/>
              <a:t>These sorts of study are very valuable when considering a new data collection system like ABOS</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6218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24</a:t>
            </a:fld>
            <a:endParaRPr lang="en-GB" dirty="0"/>
          </a:p>
        </p:txBody>
      </p:sp>
      <p:sp>
        <p:nvSpPr>
          <p:cNvPr id="9" name="Title 5"/>
          <p:cNvSpPr>
            <a:spLocks noGrp="1"/>
          </p:cNvSpPr>
          <p:nvPr>
            <p:ph type="title"/>
          </p:nvPr>
        </p:nvSpPr>
        <p:spPr>
          <a:xfrm>
            <a:off x="359999" y="853200"/>
            <a:ext cx="11459981" cy="703592"/>
          </a:xfrm>
        </p:spPr>
        <p:txBody>
          <a:bodyPr/>
          <a:lstStyle/>
          <a:p>
            <a:r>
              <a:rPr lang="en-US" dirty="0" smtClean="0"/>
              <a:t>Scatter-graph of estimated </a:t>
            </a:r>
            <a:r>
              <a:rPr lang="en-US" u="sng" dirty="0" smtClean="0"/>
              <a:t>measurement</a:t>
            </a:r>
            <a:r>
              <a:rPr lang="en-US" dirty="0" smtClean="0"/>
              <a:t> effects (x axis) v system effects (y axis) – </a:t>
            </a:r>
            <a:r>
              <a:rPr lang="en-US" i="1" dirty="0" smtClean="0"/>
              <a:t>Community </a:t>
            </a:r>
            <a:r>
              <a:rPr lang="en-US" i="1" dirty="0"/>
              <a:t>L</a:t>
            </a:r>
            <a:r>
              <a:rPr lang="en-US" i="1" dirty="0" smtClean="0"/>
              <a:t>ife</a:t>
            </a:r>
            <a:endParaRPr lang="en-GB" i="1"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5600" y="1556793"/>
            <a:ext cx="7871863" cy="50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6700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25</a:t>
            </a:fld>
            <a:endParaRPr lang="en-GB" dirty="0"/>
          </a:p>
        </p:txBody>
      </p:sp>
      <p:sp>
        <p:nvSpPr>
          <p:cNvPr id="9" name="Title 5"/>
          <p:cNvSpPr>
            <a:spLocks noGrp="1"/>
          </p:cNvSpPr>
          <p:nvPr>
            <p:ph type="title"/>
          </p:nvPr>
        </p:nvSpPr>
        <p:spPr>
          <a:xfrm>
            <a:off x="359999" y="853200"/>
            <a:ext cx="11459981" cy="703592"/>
          </a:xfrm>
        </p:spPr>
        <p:txBody>
          <a:bodyPr/>
          <a:lstStyle/>
          <a:p>
            <a:r>
              <a:rPr lang="en-US" dirty="0" smtClean="0"/>
              <a:t>Scatter-graph of estimated </a:t>
            </a:r>
            <a:r>
              <a:rPr lang="en-US" u="sng" dirty="0" smtClean="0"/>
              <a:t>selection</a:t>
            </a:r>
            <a:r>
              <a:rPr lang="en-US" dirty="0" smtClean="0"/>
              <a:t> effects (x axis) v system effects (y axis) – </a:t>
            </a:r>
            <a:r>
              <a:rPr lang="en-US" i="1" dirty="0" smtClean="0"/>
              <a:t>Community </a:t>
            </a:r>
            <a:r>
              <a:rPr lang="en-US" i="1" dirty="0"/>
              <a:t>L</a:t>
            </a:r>
            <a:r>
              <a:rPr lang="en-US" i="1" dirty="0" smtClean="0"/>
              <a:t>ife</a:t>
            </a:r>
            <a:endParaRPr lang="en-GB" i="1"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3163" y="1557352"/>
            <a:ext cx="7920000" cy="50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3127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26</a:t>
            </a:fld>
            <a:endParaRPr lang="en-GB" dirty="0"/>
          </a:p>
        </p:txBody>
      </p:sp>
      <p:sp>
        <p:nvSpPr>
          <p:cNvPr id="9" name="Title 5"/>
          <p:cNvSpPr>
            <a:spLocks noGrp="1"/>
          </p:cNvSpPr>
          <p:nvPr>
            <p:ph type="title"/>
          </p:nvPr>
        </p:nvSpPr>
        <p:spPr>
          <a:xfrm>
            <a:off x="359999" y="853200"/>
            <a:ext cx="11459981" cy="703592"/>
          </a:xfrm>
        </p:spPr>
        <p:txBody>
          <a:bodyPr/>
          <a:lstStyle/>
          <a:p>
            <a:r>
              <a:rPr lang="en-US" dirty="0" smtClean="0"/>
              <a:t>Q7: How much does it cost?</a:t>
            </a:r>
            <a:endParaRPr lang="en-US" dirty="0"/>
          </a:p>
        </p:txBody>
      </p:sp>
      <p:sp>
        <p:nvSpPr>
          <p:cNvPr id="5" name="Text Placeholder 6"/>
          <p:cNvSpPr>
            <a:spLocks noGrp="1"/>
          </p:cNvSpPr>
          <p:nvPr>
            <p:ph type="body" sz="quarter" idx="4294967295"/>
          </p:nvPr>
        </p:nvSpPr>
        <p:spPr>
          <a:xfrm>
            <a:off x="360362" y="1772816"/>
            <a:ext cx="11466511" cy="4346997"/>
          </a:xfrm>
        </p:spPr>
        <p:txBody>
          <a:bodyPr/>
          <a:lstStyle/>
          <a:p>
            <a:pPr lvl="1">
              <a:lnSpc>
                <a:spcPct val="170000"/>
              </a:lnSpc>
              <a:spcBef>
                <a:spcPts val="0"/>
              </a:spcBef>
            </a:pPr>
            <a:r>
              <a:rPr lang="en-US" sz="1800" dirty="0" smtClean="0"/>
              <a:t>Specific </a:t>
            </a:r>
            <a:r>
              <a:rPr lang="en-US" sz="1800" dirty="0"/>
              <a:t>combination of design features that is adopted will influence </a:t>
            </a:r>
            <a:r>
              <a:rPr lang="en-US" sz="1800" dirty="0" smtClean="0"/>
              <a:t>cost (of course!)</a:t>
            </a:r>
            <a:endParaRPr lang="en-US" sz="1800" dirty="0"/>
          </a:p>
          <a:p>
            <a:pPr lvl="1">
              <a:lnSpc>
                <a:spcPct val="170000"/>
              </a:lnSpc>
              <a:spcBef>
                <a:spcPts val="0"/>
              </a:spcBef>
            </a:pPr>
            <a:r>
              <a:rPr lang="en-US" sz="1800" dirty="0" smtClean="0"/>
              <a:t>For general population surveys, costs have (so far) been 50-70% of dual-frame RDD and 15-20% of f2f interview surveys but ABOS is much more expensive than (convenience sample) online panel surveys</a:t>
            </a:r>
          </a:p>
          <a:p>
            <a:pPr lvl="1">
              <a:lnSpc>
                <a:spcPct val="170000"/>
              </a:lnSpc>
              <a:spcBef>
                <a:spcPts val="0"/>
              </a:spcBef>
            </a:pPr>
            <a:r>
              <a:rPr lang="en-US" sz="1800" dirty="0" smtClean="0"/>
              <a:t>Surveys specifically of subpopulations more expensive per </a:t>
            </a:r>
            <a:r>
              <a:rPr lang="en-US" sz="1800" i="1" dirty="0" smtClean="0"/>
              <a:t>eligible</a:t>
            </a:r>
            <a:r>
              <a:rPr lang="en-US" sz="1800" dirty="0" smtClean="0"/>
              <a:t> complete but sometimes able to use auxiliary address data to improve efficiency</a:t>
            </a:r>
          </a:p>
          <a:p>
            <a:pPr lvl="3">
              <a:lnSpc>
                <a:spcPct val="170000"/>
              </a:lnSpc>
              <a:spcBef>
                <a:spcPts val="0"/>
              </a:spcBef>
            </a:pPr>
            <a:r>
              <a:rPr lang="en-US" sz="1800" i="1" dirty="0" smtClean="0"/>
              <a:t>Community Life </a:t>
            </a:r>
            <a:r>
              <a:rPr lang="en-US" sz="1800" dirty="0" smtClean="0"/>
              <a:t>now incorporates an ethnic minority population boost purely through applying different sample fractions for different strata</a:t>
            </a:r>
          </a:p>
          <a:p>
            <a:pPr lvl="3">
              <a:lnSpc>
                <a:spcPct val="170000"/>
              </a:lnSpc>
              <a:spcBef>
                <a:spcPts val="0"/>
              </a:spcBef>
            </a:pPr>
            <a:r>
              <a:rPr lang="en-US" sz="1800" dirty="0" smtClean="0"/>
              <a:t>Potential to use address-level admin data - or data from vendors like Experian/CACI - to improve efficiency</a:t>
            </a:r>
          </a:p>
          <a:p>
            <a:pPr lvl="1">
              <a:lnSpc>
                <a:spcPct val="170000"/>
              </a:lnSpc>
              <a:spcBef>
                <a:spcPts val="0"/>
              </a:spcBef>
            </a:pPr>
            <a:r>
              <a:rPr lang="en-US" sz="1800" dirty="0" smtClean="0"/>
              <a:t>Piloting essential due to wide variation in response rates</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8929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‘PUSH-TO-WEB’ AND ADDRESS </a:t>
            </a:r>
            <a:r>
              <a:rPr lang="en-GB" dirty="0" smtClean="0"/>
              <a:t>BASED ONLINE SURVEYING (ABOS)</a:t>
            </a:r>
            <a:endParaRPr lang="en-GB" dirty="0"/>
          </a:p>
        </p:txBody>
      </p:sp>
      <p:sp>
        <p:nvSpPr>
          <p:cNvPr id="5" name="Subtitle 4"/>
          <p:cNvSpPr>
            <a:spLocks noGrp="1"/>
          </p:cNvSpPr>
          <p:nvPr>
            <p:ph type="subTitle" idx="1"/>
          </p:nvPr>
        </p:nvSpPr>
        <p:spPr/>
        <p:txBody>
          <a:bodyPr/>
          <a:lstStyle/>
          <a:p>
            <a:r>
              <a:rPr lang="en-GB" dirty="0" smtClean="0"/>
              <a:t>Joel Williams, Kantar Public UK</a:t>
            </a:r>
          </a:p>
          <a:p>
            <a:r>
              <a:rPr lang="en-GB" dirty="0" smtClean="0"/>
              <a:t>November 2017</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200" y="457201"/>
            <a:ext cx="3172921" cy="493200"/>
          </a:xfrm>
          <a:prstGeom prst="rect">
            <a:avLst/>
          </a:prstGeom>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00" y="579600"/>
            <a:ext cx="5711825" cy="342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1609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1"/>
          </p:nvPr>
        </p:nvSpPr>
        <p:spPr/>
        <p:txBody>
          <a:bodyPr/>
          <a:lstStyle/>
          <a:p>
            <a:fld id="{4034BEE3-566C-4068-A777-C3A4762E861B}" type="slidenum">
              <a:rPr lang="en-GB" smtClean="0"/>
              <a:pPr/>
              <a:t>3</a:t>
            </a:fld>
            <a:endParaRPr lang="en-GB" dirty="0"/>
          </a:p>
        </p:txBody>
      </p:sp>
      <p:sp>
        <p:nvSpPr>
          <p:cNvPr id="7" name="Text Placeholder 6"/>
          <p:cNvSpPr>
            <a:spLocks noGrp="1"/>
          </p:cNvSpPr>
          <p:nvPr>
            <p:ph type="body" sz="quarter" idx="4294967295"/>
          </p:nvPr>
        </p:nvSpPr>
        <p:spPr>
          <a:xfrm>
            <a:off x="360362" y="1772816"/>
            <a:ext cx="11466511" cy="4346997"/>
          </a:xfrm>
        </p:spPr>
        <p:txBody>
          <a:bodyPr/>
          <a:lstStyle/>
          <a:p>
            <a:pPr lvl="1">
              <a:lnSpc>
                <a:spcPct val="170000"/>
              </a:lnSpc>
              <a:spcBef>
                <a:spcPts val="0"/>
              </a:spcBef>
            </a:pPr>
            <a:r>
              <a:rPr lang="en-US" sz="1800" dirty="0" smtClean="0"/>
              <a:t>Contact approach depends on what is known about the sampled household or individual</a:t>
            </a:r>
          </a:p>
          <a:p>
            <a:pPr lvl="1">
              <a:lnSpc>
                <a:spcPct val="170000"/>
              </a:lnSpc>
              <a:spcBef>
                <a:spcPts val="0"/>
              </a:spcBef>
            </a:pPr>
            <a:r>
              <a:rPr lang="en-US" sz="1800" dirty="0" smtClean="0"/>
              <a:t>Almost always </a:t>
            </a:r>
            <a:r>
              <a:rPr lang="en-US" sz="1800" i="1" dirty="0" smtClean="0"/>
              <a:t>written</a:t>
            </a:r>
            <a:r>
              <a:rPr lang="en-US" sz="1800" dirty="0" smtClean="0"/>
              <a:t> contact rather than expensive personal contact</a:t>
            </a:r>
          </a:p>
          <a:p>
            <a:pPr lvl="1">
              <a:lnSpc>
                <a:spcPct val="170000"/>
              </a:lnSpc>
              <a:spcBef>
                <a:spcPts val="0"/>
              </a:spcBef>
            </a:pPr>
            <a:r>
              <a:rPr lang="en-US" sz="1800" dirty="0"/>
              <a:t>C</a:t>
            </a:r>
            <a:r>
              <a:rPr lang="en-US" sz="1800" dirty="0" smtClean="0"/>
              <a:t>ontact mode can include mailed letters, emails, SMS text messages, social media posts</a:t>
            </a:r>
          </a:p>
          <a:p>
            <a:pPr lvl="1">
              <a:lnSpc>
                <a:spcPct val="170000"/>
              </a:lnSpc>
              <a:spcBef>
                <a:spcPts val="0"/>
              </a:spcBef>
            </a:pPr>
            <a:r>
              <a:rPr lang="en-US" sz="1800" dirty="0" smtClean="0"/>
              <a:t>All available contact modes tend to be used and typical to send 2-3 reminders as most research suggests that maximising the number of contact opportunities maximises the probability of response</a:t>
            </a:r>
          </a:p>
          <a:p>
            <a:pPr lvl="1">
              <a:lnSpc>
                <a:spcPct val="170000"/>
              </a:lnSpc>
              <a:spcBef>
                <a:spcPts val="0"/>
              </a:spcBef>
            </a:pPr>
            <a:r>
              <a:rPr lang="en-US" sz="1800" dirty="0" smtClean="0"/>
              <a:t>Some will regard this as ‘bombardment’, potentially reducing response probabilities to other modes in the sequence or to future waves of the study (if longitudinal in form)</a:t>
            </a:r>
          </a:p>
          <a:p>
            <a:pPr lvl="1">
              <a:lnSpc>
                <a:spcPct val="170000"/>
              </a:lnSpc>
              <a:spcBef>
                <a:spcPts val="0"/>
              </a:spcBef>
            </a:pPr>
            <a:r>
              <a:rPr lang="en-US" sz="1800" dirty="0"/>
              <a:t>N</a:t>
            </a:r>
            <a:r>
              <a:rPr lang="en-US" sz="1800" dirty="0" smtClean="0"/>
              <a:t>ot much evidence (I’ve seen) for negative effects but push-to-web designs are fairly new to social research so absence of evidence should not be taken as evidence of absence!</a:t>
            </a:r>
            <a:endParaRPr lang="en-US" sz="1800" dirty="0"/>
          </a:p>
          <a:p>
            <a:pPr lvl="1">
              <a:lnSpc>
                <a:spcPct val="170000"/>
              </a:lnSpc>
              <a:spcBef>
                <a:spcPts val="0"/>
              </a:spcBef>
            </a:pPr>
            <a:endParaRPr lang="en-US" sz="1800" dirty="0"/>
          </a:p>
        </p:txBody>
      </p:sp>
      <p:sp>
        <p:nvSpPr>
          <p:cNvPr id="9" name="Title 5"/>
          <p:cNvSpPr>
            <a:spLocks noGrp="1"/>
          </p:cNvSpPr>
          <p:nvPr>
            <p:ph type="title"/>
          </p:nvPr>
        </p:nvSpPr>
        <p:spPr>
          <a:xfrm>
            <a:off x="359999" y="853200"/>
            <a:ext cx="11459981" cy="840032"/>
          </a:xfrm>
        </p:spPr>
        <p:txBody>
          <a:bodyPr/>
          <a:lstStyle/>
          <a:p>
            <a:r>
              <a:rPr lang="en-GB" dirty="0" smtClean="0"/>
              <a:t>Varieties of ‘push-to-web’ designs</a:t>
            </a:r>
            <a:r>
              <a:rPr lang="en-GB" sz="1800" dirty="0" smtClean="0"/>
              <a:t/>
            </a:r>
            <a:br>
              <a:rPr lang="en-GB" sz="1800" dirty="0" smtClean="0"/>
            </a:br>
            <a:endParaRPr lang="en-GB" dirty="0"/>
          </a:p>
        </p:txBody>
      </p:sp>
    </p:spTree>
    <p:extLst>
      <p:ext uri="{BB962C8B-B14F-4D97-AF65-F5344CB8AC3E}">
        <p14:creationId xmlns:p14="http://schemas.microsoft.com/office/powerpoint/2010/main" val="1182664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1"/>
          </p:nvPr>
        </p:nvSpPr>
        <p:spPr/>
        <p:txBody>
          <a:bodyPr/>
          <a:lstStyle/>
          <a:p>
            <a:fld id="{4034BEE3-566C-4068-A777-C3A4762E861B}" type="slidenum">
              <a:rPr lang="en-GB" smtClean="0"/>
              <a:pPr/>
              <a:t>4</a:t>
            </a:fld>
            <a:endParaRPr lang="en-GB" dirty="0"/>
          </a:p>
        </p:txBody>
      </p:sp>
      <p:sp>
        <p:nvSpPr>
          <p:cNvPr id="7" name="Text Placeholder 6"/>
          <p:cNvSpPr>
            <a:spLocks noGrp="1"/>
          </p:cNvSpPr>
          <p:nvPr>
            <p:ph type="body" sz="quarter" idx="4294967295"/>
          </p:nvPr>
        </p:nvSpPr>
        <p:spPr>
          <a:xfrm>
            <a:off x="360362" y="1772816"/>
            <a:ext cx="11466511" cy="4346997"/>
          </a:xfrm>
        </p:spPr>
        <p:txBody>
          <a:bodyPr/>
          <a:lstStyle/>
          <a:p>
            <a:pPr lvl="1">
              <a:lnSpc>
                <a:spcPct val="170000"/>
              </a:lnSpc>
              <a:spcBef>
                <a:spcPts val="0"/>
              </a:spcBef>
            </a:pPr>
            <a:r>
              <a:rPr lang="en-US" sz="1800" dirty="0" smtClean="0"/>
              <a:t>Major longitudinal surveys:</a:t>
            </a:r>
          </a:p>
          <a:p>
            <a:pPr lvl="2">
              <a:lnSpc>
                <a:spcPct val="170000"/>
              </a:lnSpc>
              <a:spcBef>
                <a:spcPts val="0"/>
              </a:spcBef>
            </a:pPr>
            <a:r>
              <a:rPr lang="en-US" sz="1800" dirty="0" smtClean="0"/>
              <a:t>Understanding Society (wave 7 onwards) – WEB&gt;FTF</a:t>
            </a:r>
          </a:p>
          <a:p>
            <a:pPr lvl="2">
              <a:lnSpc>
                <a:spcPct val="170000"/>
              </a:lnSpc>
              <a:spcBef>
                <a:spcPts val="0"/>
              </a:spcBef>
            </a:pPr>
            <a:r>
              <a:rPr lang="en-US" sz="1800" dirty="0" smtClean="0"/>
              <a:t>NCDS (age 55 sweep) – WEB&gt;TEL</a:t>
            </a:r>
          </a:p>
          <a:p>
            <a:pPr lvl="2">
              <a:lnSpc>
                <a:spcPct val="170000"/>
              </a:lnSpc>
              <a:spcBef>
                <a:spcPts val="0"/>
              </a:spcBef>
            </a:pPr>
            <a:r>
              <a:rPr lang="en-US" sz="1800" dirty="0" smtClean="0"/>
              <a:t>Next Steps (waves 5-8 of original cohort (ages 18, 19, 20, 25) and waves 4-7 of new cohort (17, 18, 19, 20)) – WEB&gt;TEL&gt;FTF</a:t>
            </a:r>
            <a:endParaRPr lang="en-US" sz="1800" dirty="0"/>
          </a:p>
          <a:p>
            <a:pPr lvl="1">
              <a:lnSpc>
                <a:spcPct val="170000"/>
              </a:lnSpc>
              <a:spcBef>
                <a:spcPts val="0"/>
              </a:spcBef>
            </a:pPr>
            <a:r>
              <a:rPr lang="en-US" sz="1800" dirty="0" smtClean="0"/>
              <a:t>Mixed-mode studies are more complex to manage than single mode studies – </a:t>
            </a:r>
            <a:r>
              <a:rPr lang="en-US" sz="1800" i="1" dirty="0" smtClean="0"/>
              <a:t>and</a:t>
            </a:r>
            <a:r>
              <a:rPr lang="en-US" sz="1800" dirty="0" smtClean="0"/>
              <a:t> data more complex to use</a:t>
            </a:r>
          </a:p>
          <a:p>
            <a:pPr lvl="1">
              <a:lnSpc>
                <a:spcPct val="170000"/>
              </a:lnSpc>
              <a:spcBef>
                <a:spcPts val="0"/>
              </a:spcBef>
            </a:pPr>
            <a:r>
              <a:rPr lang="en-US" sz="1800" dirty="0" smtClean="0"/>
              <a:t>Measurement </a:t>
            </a:r>
            <a:r>
              <a:rPr lang="en-US" sz="1800" dirty="0"/>
              <a:t>effects are </a:t>
            </a:r>
            <a:r>
              <a:rPr lang="en-US" sz="1800" dirty="0" smtClean="0"/>
              <a:t>sometimes substantial which makes causal inference more difficult</a:t>
            </a:r>
            <a:endParaRPr lang="en-US" sz="1800" dirty="0"/>
          </a:p>
          <a:p>
            <a:pPr lvl="1">
              <a:lnSpc>
                <a:spcPct val="170000"/>
              </a:lnSpc>
              <a:spcBef>
                <a:spcPts val="0"/>
              </a:spcBef>
            </a:pPr>
            <a:r>
              <a:rPr lang="en-US" sz="1800" dirty="0" smtClean="0"/>
              <a:t>Data collection cost savings in WEB&gt;FTF designs can be modest because interviewers still travelling to sample areas and have to contact/persuade the harder-to-get cases</a:t>
            </a:r>
          </a:p>
        </p:txBody>
      </p:sp>
      <p:sp>
        <p:nvSpPr>
          <p:cNvPr id="9" name="Title 5"/>
          <p:cNvSpPr>
            <a:spLocks noGrp="1"/>
          </p:cNvSpPr>
          <p:nvPr>
            <p:ph type="title"/>
          </p:nvPr>
        </p:nvSpPr>
        <p:spPr>
          <a:xfrm>
            <a:off x="359999" y="853200"/>
            <a:ext cx="11459981" cy="840032"/>
          </a:xfrm>
        </p:spPr>
        <p:txBody>
          <a:bodyPr/>
          <a:lstStyle/>
          <a:p>
            <a:r>
              <a:rPr lang="en-GB" dirty="0" smtClean="0"/>
              <a:t>‘</a:t>
            </a:r>
            <a:r>
              <a:rPr lang="en-GB" dirty="0"/>
              <a:t>P</a:t>
            </a:r>
            <a:r>
              <a:rPr lang="en-GB" dirty="0" smtClean="0"/>
              <a:t>ush-to-web’ surveys in the UK: longitudinal studies</a:t>
            </a:r>
            <a:r>
              <a:rPr lang="en-GB" sz="1800" dirty="0" smtClean="0"/>
              <a:t/>
            </a:r>
            <a:br>
              <a:rPr lang="en-GB" sz="1800" dirty="0" smtClean="0"/>
            </a:br>
            <a:endParaRPr lang="en-GB" dirty="0"/>
          </a:p>
        </p:txBody>
      </p:sp>
    </p:spTree>
    <p:extLst>
      <p:ext uri="{BB962C8B-B14F-4D97-AF65-F5344CB8AC3E}">
        <p14:creationId xmlns:p14="http://schemas.microsoft.com/office/powerpoint/2010/main" val="2154440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1"/>
          </p:nvPr>
        </p:nvSpPr>
        <p:spPr/>
        <p:txBody>
          <a:bodyPr/>
          <a:lstStyle/>
          <a:p>
            <a:fld id="{4034BEE3-566C-4068-A777-C3A4762E861B}" type="slidenum">
              <a:rPr lang="en-GB" smtClean="0"/>
              <a:pPr/>
              <a:t>5</a:t>
            </a:fld>
            <a:endParaRPr lang="en-GB" dirty="0"/>
          </a:p>
        </p:txBody>
      </p:sp>
      <p:sp>
        <p:nvSpPr>
          <p:cNvPr id="7" name="Text Placeholder 6"/>
          <p:cNvSpPr>
            <a:spLocks noGrp="1"/>
          </p:cNvSpPr>
          <p:nvPr>
            <p:ph type="body" sz="quarter" idx="4294967295"/>
          </p:nvPr>
        </p:nvSpPr>
        <p:spPr>
          <a:xfrm>
            <a:off x="360362" y="1772816"/>
            <a:ext cx="11466511" cy="4346997"/>
          </a:xfrm>
        </p:spPr>
        <p:txBody>
          <a:bodyPr/>
          <a:lstStyle/>
          <a:p>
            <a:pPr lvl="1">
              <a:lnSpc>
                <a:spcPct val="170000"/>
              </a:lnSpc>
              <a:spcBef>
                <a:spcPts val="0"/>
              </a:spcBef>
            </a:pPr>
            <a:r>
              <a:rPr lang="en-US" sz="1800" dirty="0" smtClean="0"/>
              <a:t>Name-based samples</a:t>
            </a:r>
          </a:p>
          <a:p>
            <a:pPr lvl="2">
              <a:lnSpc>
                <a:spcPct val="170000"/>
              </a:lnSpc>
              <a:spcBef>
                <a:spcPts val="0"/>
              </a:spcBef>
            </a:pPr>
            <a:r>
              <a:rPr lang="en-US" sz="1800" dirty="0" smtClean="0"/>
              <a:t>Personally addressed contacts – no additional sampling, (probably) better chance of response, stronger data safeguards, potential for tailored communications</a:t>
            </a:r>
          </a:p>
          <a:p>
            <a:pPr lvl="2">
              <a:lnSpc>
                <a:spcPct val="170000"/>
              </a:lnSpc>
              <a:spcBef>
                <a:spcPts val="0"/>
              </a:spcBef>
            </a:pPr>
            <a:r>
              <a:rPr lang="en-US" sz="1800" dirty="0"/>
              <a:t>I</a:t>
            </a:r>
            <a:r>
              <a:rPr lang="en-US" sz="1800" dirty="0" smtClean="0"/>
              <a:t>ndividual-level data on sample frame opens up responsive design options, powerful weighting strategies</a:t>
            </a:r>
          </a:p>
          <a:p>
            <a:pPr lvl="2">
              <a:lnSpc>
                <a:spcPct val="170000"/>
              </a:lnSpc>
              <a:spcBef>
                <a:spcPts val="0"/>
              </a:spcBef>
            </a:pPr>
            <a:r>
              <a:rPr lang="en-US" sz="1800" dirty="0" smtClean="0"/>
              <a:t>E.g. Wellcome Trust </a:t>
            </a:r>
            <a:r>
              <a:rPr lang="en-US" sz="1800" i="1" dirty="0" smtClean="0"/>
              <a:t>Science Education Monitor</a:t>
            </a:r>
            <a:r>
              <a:rPr lang="en-US" sz="1800" dirty="0" smtClean="0"/>
              <a:t> (aged 14-18), DfE’s ‘Pupils &amp; Parents’ survey</a:t>
            </a:r>
          </a:p>
          <a:p>
            <a:pPr lvl="1">
              <a:lnSpc>
                <a:spcPct val="170000"/>
              </a:lnSpc>
              <a:spcBef>
                <a:spcPts val="0"/>
              </a:spcBef>
            </a:pPr>
            <a:r>
              <a:rPr lang="en-US" sz="1800" dirty="0" smtClean="0"/>
              <a:t>Address-based samples</a:t>
            </a:r>
          </a:p>
          <a:p>
            <a:pPr lvl="2">
              <a:lnSpc>
                <a:spcPct val="170000"/>
              </a:lnSpc>
              <a:spcBef>
                <a:spcPts val="0"/>
              </a:spcBef>
            </a:pPr>
            <a:r>
              <a:rPr lang="en-US" sz="1800" dirty="0" smtClean="0"/>
              <a:t>Same sparse but comprehensive sample frame as for general population interview surveys</a:t>
            </a:r>
          </a:p>
          <a:p>
            <a:pPr lvl="2">
              <a:lnSpc>
                <a:spcPct val="170000"/>
              </a:lnSpc>
              <a:spcBef>
                <a:spcPts val="0"/>
              </a:spcBef>
            </a:pPr>
            <a:r>
              <a:rPr lang="en-US" sz="1800" dirty="0" smtClean="0"/>
              <a:t>Small area data or imputed (pseudo)address level data can be utilised for responsive design</a:t>
            </a:r>
          </a:p>
          <a:p>
            <a:pPr lvl="2">
              <a:lnSpc>
                <a:spcPct val="170000"/>
              </a:lnSpc>
              <a:spcBef>
                <a:spcPts val="0"/>
              </a:spcBef>
            </a:pPr>
            <a:r>
              <a:rPr lang="en-US" sz="1800" dirty="0" smtClean="0"/>
              <a:t>Kantar developed this in UK and calls it ABOS – ‘</a:t>
            </a:r>
            <a:r>
              <a:rPr lang="en-US" sz="1800" u="sng" dirty="0" smtClean="0"/>
              <a:t>A</a:t>
            </a:r>
            <a:r>
              <a:rPr lang="en-US" sz="1800" dirty="0" smtClean="0"/>
              <a:t>ddress-</a:t>
            </a:r>
            <a:r>
              <a:rPr lang="en-US" sz="1800" u="sng" dirty="0" smtClean="0"/>
              <a:t>B</a:t>
            </a:r>
            <a:r>
              <a:rPr lang="en-US" sz="1800" dirty="0" smtClean="0"/>
              <a:t>ased </a:t>
            </a:r>
            <a:r>
              <a:rPr lang="en-US" sz="1800" u="sng" dirty="0" smtClean="0"/>
              <a:t>O</a:t>
            </a:r>
            <a:r>
              <a:rPr lang="en-US" sz="1800" dirty="0" smtClean="0"/>
              <a:t>nline </a:t>
            </a:r>
            <a:r>
              <a:rPr lang="en-US" sz="1800" u="sng" dirty="0" smtClean="0"/>
              <a:t>S</a:t>
            </a:r>
            <a:r>
              <a:rPr lang="en-US" sz="1800" dirty="0" smtClean="0"/>
              <a:t>urveying’…</a:t>
            </a:r>
          </a:p>
          <a:p>
            <a:pPr marL="0" lvl="1" indent="0">
              <a:lnSpc>
                <a:spcPct val="170000"/>
              </a:lnSpc>
              <a:spcBef>
                <a:spcPts val="0"/>
              </a:spcBef>
              <a:buNone/>
            </a:pPr>
            <a:endParaRPr lang="en-US" sz="1800" dirty="0" smtClean="0"/>
          </a:p>
        </p:txBody>
      </p:sp>
      <p:sp>
        <p:nvSpPr>
          <p:cNvPr id="9" name="Title 5"/>
          <p:cNvSpPr>
            <a:spLocks noGrp="1"/>
          </p:cNvSpPr>
          <p:nvPr>
            <p:ph type="title"/>
          </p:nvPr>
        </p:nvSpPr>
        <p:spPr>
          <a:xfrm>
            <a:off x="359999" y="853200"/>
            <a:ext cx="11459981" cy="840032"/>
          </a:xfrm>
        </p:spPr>
        <p:txBody>
          <a:bodyPr/>
          <a:lstStyle/>
          <a:p>
            <a:r>
              <a:rPr lang="en-GB" dirty="0" smtClean="0"/>
              <a:t>‘</a:t>
            </a:r>
            <a:r>
              <a:rPr lang="en-GB" dirty="0"/>
              <a:t>P</a:t>
            </a:r>
            <a:r>
              <a:rPr lang="en-GB" dirty="0" smtClean="0"/>
              <a:t>ush-to-web’ surveys in the UK: cross-sectional studies</a:t>
            </a:r>
            <a:r>
              <a:rPr lang="en-GB" sz="1800" dirty="0" smtClean="0"/>
              <a:t/>
            </a:r>
            <a:br>
              <a:rPr lang="en-GB" sz="1800" dirty="0" smtClean="0"/>
            </a:br>
            <a:endParaRPr lang="en-GB" dirty="0"/>
          </a:p>
        </p:txBody>
      </p:sp>
    </p:spTree>
    <p:extLst>
      <p:ext uri="{BB962C8B-B14F-4D97-AF65-F5344CB8AC3E}">
        <p14:creationId xmlns:p14="http://schemas.microsoft.com/office/powerpoint/2010/main" val="1065244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6</a:t>
            </a:fld>
            <a:endParaRPr lang="en-GB" dirty="0"/>
          </a:p>
        </p:txBody>
      </p:sp>
      <p:sp>
        <p:nvSpPr>
          <p:cNvPr id="7" name="Text Placeholder 6"/>
          <p:cNvSpPr>
            <a:spLocks noGrp="1"/>
          </p:cNvSpPr>
          <p:nvPr>
            <p:ph type="body" sz="quarter" idx="4294967295"/>
          </p:nvPr>
        </p:nvSpPr>
        <p:spPr>
          <a:xfrm>
            <a:off x="360362" y="1772816"/>
            <a:ext cx="11466511" cy="4346997"/>
          </a:xfrm>
        </p:spPr>
        <p:txBody>
          <a:bodyPr/>
          <a:lstStyle/>
          <a:p>
            <a:pPr lvl="1">
              <a:lnSpc>
                <a:spcPct val="170000"/>
              </a:lnSpc>
              <a:spcBef>
                <a:spcPts val="0"/>
              </a:spcBef>
            </a:pPr>
            <a:r>
              <a:rPr lang="en-US" sz="1800" dirty="0" smtClean="0"/>
              <a:t>Basic design:</a:t>
            </a:r>
          </a:p>
          <a:p>
            <a:pPr lvl="3">
              <a:lnSpc>
                <a:spcPct val="170000"/>
              </a:lnSpc>
              <a:spcBef>
                <a:spcPts val="0"/>
              </a:spcBef>
            </a:pPr>
            <a:r>
              <a:rPr lang="en-US" sz="1800" dirty="0" smtClean="0"/>
              <a:t>Stratified </a:t>
            </a:r>
            <a:r>
              <a:rPr lang="en-US" sz="1800" dirty="0"/>
              <a:t>random sample of addresses is drawn from the Royal Mail’s postcode address </a:t>
            </a:r>
            <a:r>
              <a:rPr lang="en-US" sz="1800" dirty="0" smtClean="0"/>
              <a:t>file</a:t>
            </a:r>
          </a:p>
          <a:p>
            <a:pPr lvl="3">
              <a:lnSpc>
                <a:spcPct val="170000"/>
              </a:lnSpc>
              <a:spcBef>
                <a:spcPts val="0"/>
              </a:spcBef>
            </a:pPr>
            <a:r>
              <a:rPr lang="en-US" sz="1800" dirty="0" smtClean="0"/>
              <a:t>Invitation </a:t>
            </a:r>
            <a:r>
              <a:rPr lang="en-US" sz="1800" dirty="0"/>
              <a:t>letter is sent to ‘the residents</a:t>
            </a:r>
            <a:r>
              <a:rPr lang="en-US" sz="1800" dirty="0" smtClean="0"/>
              <a:t>’, </a:t>
            </a:r>
            <a:r>
              <a:rPr lang="en-US" sz="1800" dirty="0"/>
              <a:t>containing username(s) and password(s) plus </a:t>
            </a:r>
            <a:r>
              <a:rPr lang="en-US" sz="1800" dirty="0" smtClean="0"/>
              <a:t>survey website url</a:t>
            </a:r>
          </a:p>
          <a:p>
            <a:pPr lvl="3">
              <a:lnSpc>
                <a:spcPct val="170000"/>
              </a:lnSpc>
              <a:spcBef>
                <a:spcPts val="0"/>
              </a:spcBef>
            </a:pPr>
            <a:r>
              <a:rPr lang="en-US" sz="1800" dirty="0" smtClean="0"/>
              <a:t>Device-agnostic questionnaire (nowadays this means designed for mobile)</a:t>
            </a:r>
          </a:p>
          <a:p>
            <a:pPr lvl="1">
              <a:lnSpc>
                <a:spcPct val="170000"/>
              </a:lnSpc>
              <a:spcBef>
                <a:spcPts val="0"/>
              </a:spcBef>
            </a:pPr>
            <a:r>
              <a:rPr lang="en-US" sz="1800" dirty="0" smtClean="0"/>
              <a:t>Lots of variants possible!</a:t>
            </a:r>
          </a:p>
          <a:p>
            <a:pPr lvl="3">
              <a:lnSpc>
                <a:spcPct val="170000"/>
              </a:lnSpc>
              <a:spcBef>
                <a:spcPts val="0"/>
              </a:spcBef>
            </a:pPr>
            <a:r>
              <a:rPr lang="en-US" sz="1800" dirty="0" smtClean="0"/>
              <a:t>Within-address sampling (take one at random, take all, take up to </a:t>
            </a:r>
            <a:r>
              <a:rPr lang="en-US" sz="1800" i="1" dirty="0" smtClean="0"/>
              <a:t>n</a:t>
            </a:r>
            <a:r>
              <a:rPr lang="en-US" sz="1800" dirty="0" smtClean="0"/>
              <a:t>?)</a:t>
            </a:r>
          </a:p>
          <a:p>
            <a:pPr lvl="3">
              <a:lnSpc>
                <a:spcPct val="170000"/>
              </a:lnSpc>
              <a:spcBef>
                <a:spcPts val="0"/>
              </a:spcBef>
            </a:pPr>
            <a:r>
              <a:rPr lang="en-US" sz="1800" dirty="0" smtClean="0"/>
              <a:t>Reminder communications (letter or postcard? responsive design? evolving message strategy?)</a:t>
            </a:r>
          </a:p>
          <a:p>
            <a:pPr lvl="3">
              <a:lnSpc>
                <a:spcPct val="170000"/>
              </a:lnSpc>
              <a:spcBef>
                <a:spcPts val="0"/>
              </a:spcBef>
            </a:pPr>
            <a:r>
              <a:rPr lang="en-US" sz="1800" dirty="0"/>
              <a:t>I</a:t>
            </a:r>
            <a:r>
              <a:rPr lang="en-US" sz="1800" dirty="0" smtClean="0"/>
              <a:t>ncentives (what value? should they be targeted?)</a:t>
            </a:r>
          </a:p>
          <a:p>
            <a:pPr lvl="3">
              <a:lnSpc>
                <a:spcPct val="170000"/>
              </a:lnSpc>
              <a:spcBef>
                <a:spcPts val="0"/>
              </a:spcBef>
            </a:pPr>
            <a:r>
              <a:rPr lang="en-US" sz="1800" dirty="0" smtClean="0"/>
              <a:t>Complementary modes (paper option? separate interview survey?)</a:t>
            </a:r>
          </a:p>
          <a:p>
            <a:pPr lvl="3">
              <a:lnSpc>
                <a:spcPct val="170000"/>
              </a:lnSpc>
              <a:spcBef>
                <a:spcPts val="0"/>
              </a:spcBef>
            </a:pPr>
            <a:endParaRPr lang="en-US" sz="1800" dirty="0" smtClean="0"/>
          </a:p>
          <a:p>
            <a:pPr lvl="1">
              <a:lnSpc>
                <a:spcPct val="170000"/>
              </a:lnSpc>
              <a:spcBef>
                <a:spcPts val="0"/>
              </a:spcBef>
            </a:pPr>
            <a:endParaRPr lang="en-US" sz="1800" dirty="0"/>
          </a:p>
        </p:txBody>
      </p:sp>
      <p:sp>
        <p:nvSpPr>
          <p:cNvPr id="9" name="Title 5"/>
          <p:cNvSpPr>
            <a:spLocks noGrp="1"/>
          </p:cNvSpPr>
          <p:nvPr>
            <p:ph type="title"/>
          </p:nvPr>
        </p:nvSpPr>
        <p:spPr>
          <a:xfrm>
            <a:off x="359999" y="853200"/>
            <a:ext cx="11459981" cy="840032"/>
          </a:xfrm>
        </p:spPr>
        <p:txBody>
          <a:bodyPr/>
          <a:lstStyle/>
          <a:p>
            <a:r>
              <a:rPr lang="en-GB" dirty="0" smtClean="0"/>
              <a:t>What is ABOS?</a:t>
            </a:r>
            <a:r>
              <a:rPr lang="en-GB" dirty="0"/>
              <a:t/>
            </a:r>
            <a:br>
              <a:rPr lang="en-GB" dirty="0"/>
            </a:br>
            <a:r>
              <a:rPr lang="en-GB" sz="1800" dirty="0" smtClean="0"/>
              <a:t/>
            </a:r>
            <a:br>
              <a:rPr lang="en-GB" sz="1800" dirty="0" smtClean="0"/>
            </a:br>
            <a:endParaRPr lang="en-GB"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6812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7</a:t>
            </a:fld>
            <a:endParaRPr lang="en-GB" dirty="0"/>
          </a:p>
        </p:txBody>
      </p:sp>
      <p:sp>
        <p:nvSpPr>
          <p:cNvPr id="9" name="Title 5"/>
          <p:cNvSpPr>
            <a:spLocks noGrp="1"/>
          </p:cNvSpPr>
          <p:nvPr>
            <p:ph type="title"/>
          </p:nvPr>
        </p:nvSpPr>
        <p:spPr>
          <a:xfrm>
            <a:off x="359999" y="853200"/>
            <a:ext cx="11459981" cy="840032"/>
          </a:xfrm>
        </p:spPr>
        <p:txBody>
          <a:bodyPr/>
          <a:lstStyle/>
          <a:p>
            <a:r>
              <a:rPr lang="en-GB" dirty="0" smtClean="0"/>
              <a:t>Example letter from 2016-17 Community Life Survey (upper/lower parts of p1)</a:t>
            </a:r>
            <a:endParaRPr lang="en-GB"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5400" y="1772816"/>
            <a:ext cx="4442460" cy="418338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56040" y="2204864"/>
            <a:ext cx="4373880" cy="3017520"/>
          </a:xfrm>
          <a:prstGeom prst="rect">
            <a:avLst/>
          </a:prstGeom>
        </p:spPr>
      </p:pic>
    </p:spTree>
    <p:extLst>
      <p:ext uri="{BB962C8B-B14F-4D97-AF65-F5344CB8AC3E}">
        <p14:creationId xmlns:p14="http://schemas.microsoft.com/office/powerpoint/2010/main" val="3791780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8</a:t>
            </a:fld>
            <a:endParaRPr lang="en-GB" dirty="0"/>
          </a:p>
        </p:txBody>
      </p:sp>
      <p:sp>
        <p:nvSpPr>
          <p:cNvPr id="7" name="Text Placeholder 6"/>
          <p:cNvSpPr>
            <a:spLocks noGrp="1"/>
          </p:cNvSpPr>
          <p:nvPr>
            <p:ph type="body" sz="quarter" idx="4294967295"/>
          </p:nvPr>
        </p:nvSpPr>
        <p:spPr>
          <a:xfrm>
            <a:off x="360362" y="1772816"/>
            <a:ext cx="11466511" cy="4346997"/>
          </a:xfrm>
        </p:spPr>
        <p:txBody>
          <a:bodyPr/>
          <a:lstStyle/>
          <a:p>
            <a:pPr lvl="1">
              <a:lnSpc>
                <a:spcPct val="170000"/>
              </a:lnSpc>
              <a:spcBef>
                <a:spcPts val="0"/>
              </a:spcBef>
            </a:pPr>
            <a:r>
              <a:rPr lang="en-US" sz="1800" dirty="0" smtClean="0"/>
              <a:t>Originally conceptualised as lower cost alternative to increasingly difficult dual-frame RDD</a:t>
            </a:r>
          </a:p>
          <a:p>
            <a:pPr lvl="2">
              <a:lnSpc>
                <a:spcPct val="170000"/>
              </a:lnSpc>
              <a:spcBef>
                <a:spcPts val="0"/>
              </a:spcBef>
            </a:pPr>
            <a:r>
              <a:rPr lang="en-US" sz="1800" dirty="0"/>
              <a:t>More flexible with regard to both size and shape than interview surveys</a:t>
            </a:r>
          </a:p>
          <a:p>
            <a:pPr lvl="2">
              <a:lnSpc>
                <a:spcPct val="170000"/>
              </a:lnSpc>
              <a:spcBef>
                <a:spcPts val="0"/>
              </a:spcBef>
            </a:pPr>
            <a:r>
              <a:rPr lang="en-US" sz="1800" dirty="0"/>
              <a:t>Builds upon ABS designs in the US and push-to-web strategies utilised on many surveys</a:t>
            </a:r>
          </a:p>
          <a:p>
            <a:pPr lvl="1">
              <a:lnSpc>
                <a:spcPct val="170000"/>
              </a:lnSpc>
              <a:spcBef>
                <a:spcPts val="0"/>
              </a:spcBef>
            </a:pPr>
            <a:r>
              <a:rPr lang="en-US" sz="1800" dirty="0" smtClean="0"/>
              <a:t>First test with </a:t>
            </a:r>
            <a:r>
              <a:rPr lang="en-US" sz="1800" i="1" dirty="0" smtClean="0"/>
              <a:t>face-to-face</a:t>
            </a:r>
            <a:r>
              <a:rPr lang="en-US" sz="1800" dirty="0" smtClean="0"/>
              <a:t> interview survey </a:t>
            </a:r>
            <a:r>
              <a:rPr lang="en-US" sz="1800" i="1" dirty="0" smtClean="0"/>
              <a:t>Community Life </a:t>
            </a:r>
            <a:r>
              <a:rPr lang="en-US" sz="1800" dirty="0" smtClean="0"/>
              <a:t>in 2012 (Cabinet Office, now DCMS)</a:t>
            </a:r>
          </a:p>
          <a:p>
            <a:pPr lvl="1">
              <a:lnSpc>
                <a:spcPct val="170000"/>
              </a:lnSpc>
              <a:spcBef>
                <a:spcPts val="0"/>
              </a:spcBef>
            </a:pPr>
            <a:r>
              <a:rPr lang="en-US" sz="1800" dirty="0" smtClean="0"/>
              <a:t>Now used as the sole data collection method for </a:t>
            </a:r>
            <a:r>
              <a:rPr lang="en-US" sz="1800" i="1" dirty="0" smtClean="0"/>
              <a:t>Community Life</a:t>
            </a:r>
          </a:p>
          <a:p>
            <a:pPr lvl="1">
              <a:lnSpc>
                <a:spcPct val="170000"/>
              </a:lnSpc>
              <a:spcBef>
                <a:spcPts val="0"/>
              </a:spcBef>
            </a:pPr>
            <a:r>
              <a:rPr lang="en-US" sz="1800" dirty="0" smtClean="0"/>
              <a:t>Kantar has used it for six other clients and Ipsos MORI uses a variant for Sport England’s </a:t>
            </a:r>
            <a:r>
              <a:rPr lang="en-US" sz="1800" i="1" dirty="0" smtClean="0"/>
              <a:t>Active Lives</a:t>
            </a:r>
          </a:p>
          <a:p>
            <a:pPr lvl="1">
              <a:lnSpc>
                <a:spcPct val="170000"/>
              </a:lnSpc>
              <a:spcBef>
                <a:spcPts val="0"/>
              </a:spcBef>
            </a:pPr>
            <a:endParaRPr lang="en-US" sz="1800" dirty="0"/>
          </a:p>
        </p:txBody>
      </p:sp>
      <p:sp>
        <p:nvSpPr>
          <p:cNvPr id="9" name="Title 5"/>
          <p:cNvSpPr>
            <a:spLocks noGrp="1"/>
          </p:cNvSpPr>
          <p:nvPr>
            <p:ph type="title"/>
          </p:nvPr>
        </p:nvSpPr>
        <p:spPr>
          <a:xfrm>
            <a:off x="359999" y="853200"/>
            <a:ext cx="11459981" cy="840032"/>
          </a:xfrm>
        </p:spPr>
        <p:txBody>
          <a:bodyPr/>
          <a:lstStyle/>
          <a:p>
            <a:r>
              <a:rPr lang="en-GB" dirty="0" smtClean="0"/>
              <a:t>Why ABOS?</a:t>
            </a:r>
            <a:r>
              <a:rPr lang="en-GB" dirty="0"/>
              <a:t/>
            </a:r>
            <a:br>
              <a:rPr lang="en-GB" dirty="0"/>
            </a:br>
            <a:r>
              <a:rPr lang="en-GB" sz="1800" dirty="0" smtClean="0"/>
              <a:t/>
            </a:r>
            <a:br>
              <a:rPr lang="en-GB" sz="1800" dirty="0" smtClean="0"/>
            </a:br>
            <a:endParaRPr lang="en-GB"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4463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4034BEE3-566C-4068-A777-C3A4762E861B}" type="slidenum">
              <a:rPr lang="en-GB" smtClean="0"/>
              <a:pPr/>
              <a:t>9</a:t>
            </a:fld>
            <a:endParaRPr lang="en-GB" dirty="0"/>
          </a:p>
        </p:txBody>
      </p:sp>
      <p:sp>
        <p:nvSpPr>
          <p:cNvPr id="7" name="Text Placeholder 6"/>
          <p:cNvSpPr>
            <a:spLocks noGrp="1"/>
          </p:cNvSpPr>
          <p:nvPr>
            <p:ph type="body" sz="quarter" idx="4294967295"/>
          </p:nvPr>
        </p:nvSpPr>
        <p:spPr>
          <a:xfrm>
            <a:off x="360362" y="1772816"/>
            <a:ext cx="11466511" cy="4346997"/>
          </a:xfrm>
        </p:spPr>
        <p:txBody>
          <a:bodyPr/>
          <a:lstStyle/>
          <a:p>
            <a:pPr lvl="1">
              <a:lnSpc>
                <a:spcPct val="170000"/>
              </a:lnSpc>
              <a:spcBef>
                <a:spcPts val="0"/>
              </a:spcBef>
            </a:pPr>
            <a:r>
              <a:rPr lang="en-US" sz="1800" dirty="0"/>
              <a:t>Q1: If the sample is of addresses, how do you convert this into a sample of individuals?</a:t>
            </a:r>
          </a:p>
          <a:p>
            <a:pPr lvl="1">
              <a:lnSpc>
                <a:spcPct val="170000"/>
              </a:lnSpc>
              <a:spcBef>
                <a:spcPts val="0"/>
              </a:spcBef>
            </a:pPr>
            <a:r>
              <a:rPr lang="en-US" sz="1800" dirty="0"/>
              <a:t>Q2: How do you verify that the data is from the sampled individual(s)?</a:t>
            </a:r>
          </a:p>
          <a:p>
            <a:pPr lvl="1">
              <a:lnSpc>
                <a:spcPct val="170000"/>
              </a:lnSpc>
              <a:spcBef>
                <a:spcPts val="0"/>
              </a:spcBef>
            </a:pPr>
            <a:r>
              <a:rPr lang="en-US" sz="1800" dirty="0"/>
              <a:t>Q3: How do you cover ‘offline’ individuals?</a:t>
            </a:r>
          </a:p>
          <a:p>
            <a:pPr lvl="1">
              <a:lnSpc>
                <a:spcPct val="170000"/>
              </a:lnSpc>
              <a:spcBef>
                <a:spcPts val="0"/>
              </a:spcBef>
            </a:pPr>
            <a:r>
              <a:rPr lang="en-US" sz="1800" dirty="0"/>
              <a:t>Q4: What </a:t>
            </a:r>
            <a:r>
              <a:rPr lang="en-US" sz="1800" dirty="0" smtClean="0"/>
              <a:t>RR does </a:t>
            </a:r>
            <a:r>
              <a:rPr lang="en-US" sz="1800" dirty="0"/>
              <a:t>the ABOS method get and what is the impact of the design features you have tested?</a:t>
            </a:r>
          </a:p>
          <a:p>
            <a:pPr lvl="1">
              <a:lnSpc>
                <a:spcPct val="170000"/>
              </a:lnSpc>
              <a:spcBef>
                <a:spcPts val="0"/>
              </a:spcBef>
            </a:pPr>
            <a:r>
              <a:rPr lang="en-US" sz="1800" dirty="0"/>
              <a:t>Q5: How does response rate vary between subpopulations, and what (if anything) can you do about it?</a:t>
            </a:r>
          </a:p>
          <a:p>
            <a:pPr lvl="1">
              <a:lnSpc>
                <a:spcPct val="170000"/>
              </a:lnSpc>
              <a:spcBef>
                <a:spcPts val="0"/>
              </a:spcBef>
            </a:pPr>
            <a:r>
              <a:rPr lang="en-US" sz="1800" dirty="0"/>
              <a:t>Q6: What evidence do you have for non-response bias?</a:t>
            </a:r>
          </a:p>
          <a:p>
            <a:pPr lvl="1">
              <a:lnSpc>
                <a:spcPct val="170000"/>
              </a:lnSpc>
              <a:spcBef>
                <a:spcPts val="0"/>
              </a:spcBef>
            </a:pPr>
            <a:r>
              <a:rPr lang="en-US" sz="1800" dirty="0"/>
              <a:t>Q7: How much does it cost?</a:t>
            </a:r>
          </a:p>
          <a:p>
            <a:pPr lvl="3">
              <a:lnSpc>
                <a:spcPct val="170000"/>
              </a:lnSpc>
              <a:spcBef>
                <a:spcPts val="0"/>
              </a:spcBef>
            </a:pPr>
            <a:endParaRPr lang="en-US" sz="1800" dirty="0" smtClean="0"/>
          </a:p>
          <a:p>
            <a:pPr lvl="1">
              <a:lnSpc>
                <a:spcPct val="170000"/>
              </a:lnSpc>
              <a:spcBef>
                <a:spcPts val="0"/>
              </a:spcBef>
            </a:pPr>
            <a:endParaRPr lang="en-US" sz="1800" dirty="0"/>
          </a:p>
        </p:txBody>
      </p:sp>
      <p:sp>
        <p:nvSpPr>
          <p:cNvPr id="9" name="Title 5"/>
          <p:cNvSpPr>
            <a:spLocks noGrp="1"/>
          </p:cNvSpPr>
          <p:nvPr>
            <p:ph type="title"/>
          </p:nvPr>
        </p:nvSpPr>
        <p:spPr>
          <a:xfrm>
            <a:off x="359999" y="853200"/>
            <a:ext cx="11459981" cy="840032"/>
          </a:xfrm>
        </p:spPr>
        <p:txBody>
          <a:bodyPr/>
          <a:lstStyle/>
          <a:p>
            <a:r>
              <a:rPr lang="en-GB" dirty="0" smtClean="0"/>
              <a:t>Questions about </a:t>
            </a:r>
            <a:r>
              <a:rPr lang="en-GB" dirty="0"/>
              <a:t>ABOS (see also article </a:t>
            </a:r>
            <a:r>
              <a:rPr lang="en-GB" dirty="0" smtClean="0"/>
              <a:t>in SRA </a:t>
            </a:r>
            <a:r>
              <a:rPr lang="en-GB" i="1" dirty="0"/>
              <a:t>Social Research Practice Vol 3</a:t>
            </a:r>
            <a:r>
              <a:rPr lang="en-GB" dirty="0" smtClean="0"/>
              <a:t>)</a:t>
            </a:r>
            <a:r>
              <a:rPr lang="en-GB" dirty="0"/>
              <a:t/>
            </a:r>
            <a:br>
              <a:rPr lang="en-GB" dirty="0"/>
            </a:br>
            <a:r>
              <a:rPr lang="en-GB" sz="1800" dirty="0" smtClean="0"/>
              <a:t/>
            </a:r>
            <a:br>
              <a:rPr lang="en-GB" sz="1800" dirty="0" smtClean="0"/>
            </a:br>
            <a:endParaRPr lang="en-GB"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25568" y="5805264"/>
            <a:ext cx="1295160" cy="77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2050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Kantar Public Presentation Template (Wide) V2">
  <a:themeElements>
    <a:clrScheme name="Kantar Public">
      <a:dk1>
        <a:srgbClr val="717171"/>
      </a:dk1>
      <a:lt1>
        <a:srgbClr val="FFFFFF"/>
      </a:lt1>
      <a:dk2>
        <a:srgbClr val="001A90"/>
      </a:dk2>
      <a:lt2>
        <a:srgbClr val="00A1DE"/>
      </a:lt2>
      <a:accent1>
        <a:srgbClr val="9C9B9B"/>
      </a:accent1>
      <a:accent2>
        <a:srgbClr val="96C920"/>
      </a:accent2>
      <a:accent3>
        <a:srgbClr val="DC6B2F"/>
      </a:accent3>
      <a:accent4>
        <a:srgbClr val="A01414"/>
      </a:accent4>
      <a:accent5>
        <a:srgbClr val="712C8A"/>
      </a:accent5>
      <a:accent6>
        <a:srgbClr val="FF971B"/>
      </a:accent6>
      <a:hlink>
        <a:srgbClr val="001A90"/>
      </a:hlink>
      <a:folHlink>
        <a:srgbClr val="DC6B2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sz="16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extLst>
    <a:ext uri="{05A4C25C-085E-4340-85A3-A5531E510DB2}">
      <thm15:themeFamily xmlns:thm15="http://schemas.microsoft.com/office/thememl/2012/main" xmlns="" name="Kantar Public Presentation Template (Wide) V2a" id="{A18A7A5D-2E75-D940-9D70-C33E1E64361F}" vid="{D15F9BF5-22EF-0C48-A457-2841197D59F8}"/>
    </a:ext>
  </a:extLst>
</a:theme>
</file>

<file path=ppt/theme/theme2.xml><?xml version="1.0" encoding="utf-8"?>
<a:theme xmlns:a="http://schemas.openxmlformats.org/drawingml/2006/main" name="1_Office Theme">
  <a:themeElements>
    <a:clrScheme name="Kantar Public">
      <a:dk1>
        <a:srgbClr val="717171"/>
      </a:dk1>
      <a:lt1>
        <a:srgbClr val="FFFFFF"/>
      </a:lt1>
      <a:dk2>
        <a:srgbClr val="001A90"/>
      </a:dk2>
      <a:lt2>
        <a:srgbClr val="00A1DE"/>
      </a:lt2>
      <a:accent1>
        <a:srgbClr val="9C9B9B"/>
      </a:accent1>
      <a:accent2>
        <a:srgbClr val="96C920"/>
      </a:accent2>
      <a:accent3>
        <a:srgbClr val="DC6B2F"/>
      </a:accent3>
      <a:accent4>
        <a:srgbClr val="A01414"/>
      </a:accent4>
      <a:accent5>
        <a:srgbClr val="712C8A"/>
      </a:accent5>
      <a:accent6>
        <a:srgbClr val="FF971B"/>
      </a:accent6>
      <a:hlink>
        <a:srgbClr val="001A90"/>
      </a:hlink>
      <a:folHlink>
        <a:srgbClr val="DC6B2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sz="16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extLst>
    <a:ext uri="{05A4C25C-085E-4340-85A3-A5531E510DB2}">
      <thm15:themeFamily xmlns:thm15="http://schemas.microsoft.com/office/thememl/2012/main" xmlns="" name="Kantar Public Presentation Template (Wide) V2a" id="{A18A7A5D-2E75-D940-9D70-C33E1E64361F}" vid="{D3246726-F25A-2942-ABF2-9AC0E0BC119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472A20D08AE047BF66630583519C4E" ma:contentTypeVersion="2" ma:contentTypeDescription="Create a new document." ma:contentTypeScope="" ma:versionID="1e0d7497666b17d25efea9a407c342b0">
  <xsd:schema xmlns:xsd="http://www.w3.org/2001/XMLSchema" xmlns:xs="http://www.w3.org/2001/XMLSchema" xmlns:p="http://schemas.microsoft.com/office/2006/metadata/properties" xmlns:ns2="9e579638-9544-45b4-94ed-1adf923bd884" targetNamespace="http://schemas.microsoft.com/office/2006/metadata/properties" ma:root="true" ma:fieldsID="b8200c9b81c8bf7452a275207d03ea40" ns2:_="">
    <xsd:import namespace="9e579638-9544-45b4-94ed-1adf923bd884"/>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579638-9544-45b4-94ed-1adf923bd88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F09223-509B-4042-BC8D-20F03947AEFC}">
  <ds:schemaRefs>
    <ds:schemaRef ds:uri="http://purl.org/dc/elements/1.1/"/>
    <ds:schemaRef ds:uri="http://purl.org/dc/terms/"/>
    <ds:schemaRef ds:uri="http://schemas.microsoft.com/office/2006/documentManagement/types"/>
    <ds:schemaRef ds:uri="http://www.w3.org/XML/1998/namespace"/>
    <ds:schemaRef ds:uri="http://schemas.openxmlformats.org/package/2006/metadata/core-properties"/>
    <ds:schemaRef ds:uri="http://purl.org/dc/dcmitype/"/>
    <ds:schemaRef ds:uri="http://schemas.microsoft.com/office/infopath/2007/PartnerControls"/>
    <ds:schemaRef ds:uri="9e579638-9544-45b4-94ed-1adf923bd884"/>
    <ds:schemaRef ds:uri="http://schemas.microsoft.com/office/2006/metadata/properties"/>
  </ds:schemaRefs>
</ds:datastoreItem>
</file>

<file path=customXml/itemProps2.xml><?xml version="1.0" encoding="utf-8"?>
<ds:datastoreItem xmlns:ds="http://schemas.openxmlformats.org/officeDocument/2006/customXml" ds:itemID="{192766BB-3C97-4CC0-955B-C49374C20539}">
  <ds:schemaRefs>
    <ds:schemaRef ds:uri="http://schemas.microsoft.com/sharepoint/v3/contenttype/forms"/>
  </ds:schemaRefs>
</ds:datastoreItem>
</file>

<file path=customXml/itemProps3.xml><?xml version="1.0" encoding="utf-8"?>
<ds:datastoreItem xmlns:ds="http://schemas.openxmlformats.org/officeDocument/2006/customXml" ds:itemID="{2ACE4486-6E7A-49F0-A17B-27ABCFD653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579638-9544-45b4-94ed-1adf923bd8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Kantar Public Presentation Template (Wide) V2</Template>
  <TotalTime>3695</TotalTime>
  <Words>3148</Words>
  <Application>Microsoft Office PowerPoint</Application>
  <PresentationFormat>Custom</PresentationFormat>
  <Paragraphs>412</Paragraphs>
  <Slides>27</Slides>
  <Notes>27</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Kantar Public Presentation Template (Wide) V2</vt:lpstr>
      <vt:lpstr>1_Office Theme</vt:lpstr>
      <vt:lpstr>‘PUSH-TO-WEB’ AND ADDRESS BASED ONLINE SURVEYING (ABOS)</vt:lpstr>
      <vt:lpstr>What/why ‘push-to-web’ </vt:lpstr>
      <vt:lpstr>Varieties of ‘push-to-web’ designs </vt:lpstr>
      <vt:lpstr>‘Push-to-web’ surveys in the UK: longitudinal studies </vt:lpstr>
      <vt:lpstr>‘Push-to-web’ surveys in the UK: cross-sectional studies </vt:lpstr>
      <vt:lpstr>What is ABOS?  </vt:lpstr>
      <vt:lpstr>Example letter from 2016-17 Community Life Survey (upper/lower parts of p1)</vt:lpstr>
      <vt:lpstr>Why ABOS?  </vt:lpstr>
      <vt:lpstr>Questions about ABOS (see also article in SRA Social Research Practice Vol 3)  </vt:lpstr>
      <vt:lpstr>Q1: How do you convert a sample of addresses into a sample of individuals?   </vt:lpstr>
      <vt:lpstr>Standardised difference in survey estimates between the ‘all-individuals’ and ‘random-one’ designs (28 principal variables)  </vt:lpstr>
      <vt:lpstr>Q1: How do you convert a sample of addresses into a sample of individuals?   </vt:lpstr>
      <vt:lpstr>Q2: How do you verify that the data is from the sampled individual(s)? </vt:lpstr>
      <vt:lpstr>Q3: How do you cover offline individuals? </vt:lpstr>
      <vt:lpstr>Have you used the Internet at home or elsewhere in the last 12 months? (CSEW, 2015-16) </vt:lpstr>
      <vt:lpstr>Q3: How do you cover offline individuals? </vt:lpstr>
      <vt:lpstr>What difference does paper make to the estimates? (example from 2017; paper = 30% of data) </vt:lpstr>
      <vt:lpstr>Q4: What response rate does the ABOS method get?</vt:lpstr>
      <vt:lpstr>Using paper questionnaires to even up response rates  (Community Life 2016-17: online &amp; on-demand paper &amp; targeted paper)</vt:lpstr>
      <vt:lpstr>Q5: How does response rate vary between subpopulations?</vt:lpstr>
      <vt:lpstr>Weighting efficiency for subpopulations (Community Life; ABOS online/paper RR = 22%, paper questionnaires used as secondary mode)</vt:lpstr>
      <vt:lpstr>Weighting efficiency for subpopulations (Financial Lives; ABOS online RR = 7%, f2f interviews used as secondary mode for 70+ and offline 18-69)</vt:lpstr>
      <vt:lpstr>Q6: What evidence do you have for non-response bias?</vt:lpstr>
      <vt:lpstr>Scatter-graph of estimated measurement effects (x axis) v system effects (y axis) – Community Life</vt:lpstr>
      <vt:lpstr>Scatter-graph of estimated selection effects (x axis) v system effects (y axis) – Community Life</vt:lpstr>
      <vt:lpstr>Q7: How much does it cost?</vt:lpstr>
      <vt:lpstr>‘PUSH-TO-WEB’ AND ADDRESS BASED ONLINE SURVEYING (ABOS)</vt:lpstr>
    </vt:vector>
  </TitlesOfParts>
  <Company>KITP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 and can run to two lines 24pt</dc:title>
  <dc:creator>Hanson, Tim (TSMLP)</dc:creator>
  <cp:lastModifiedBy>Thorp J.M.</cp:lastModifiedBy>
  <cp:revision>141</cp:revision>
  <cp:lastPrinted>2016-11-07T15:51:07Z</cp:lastPrinted>
  <dcterms:created xsi:type="dcterms:W3CDTF">2016-10-06T15:26:57Z</dcterms:created>
  <dcterms:modified xsi:type="dcterms:W3CDTF">2017-11-21T16:41:20Z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0x01010042472A20D08AE047BF66630583519C4E</vt:lpwstr>
  </property>
  <property fmtid="{D5CDD505-2E9C-101B-9397-08002B2CF9AE}" pid="3" name="_AdHocReviewCycleID">
    <vt:i4>2094384206</vt:i4>
  </property>
  <property fmtid="{D5CDD505-2E9C-101B-9397-08002B2CF9AE}" pid="4" name="_NewReviewCycle">
    <vt:lpwstr/>
  </property>
  <property fmtid="{D5CDD505-2E9C-101B-9397-08002B2CF9AE}" pid="5" name="_EmailSubject">
    <vt:lpwstr>Autumn School Presentations</vt:lpwstr>
  </property>
  <property fmtid="{D5CDD505-2E9C-101B-9397-08002B2CF9AE}" pid="6" name="_AuthorEmail">
    <vt:lpwstr>J.M.High@soton.ac.uk</vt:lpwstr>
  </property>
  <property fmtid="{D5CDD505-2E9C-101B-9397-08002B2CF9AE}" pid="7" name="_AuthorEmailDisplayName">
    <vt:lpwstr>Thorp J.M.</vt:lpwstr>
  </property>
</Properties>
</file>