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16" r:id="rId5"/>
  </p:sldMasterIdLst>
  <p:notesMasterIdLst>
    <p:notesMasterId r:id="rId16"/>
  </p:notesMasterIdLst>
  <p:handoutMasterIdLst>
    <p:handoutMasterId r:id="rId17"/>
  </p:handoutMasterIdLst>
  <p:sldIdLst>
    <p:sldId id="261" r:id="rId6"/>
    <p:sldId id="324" r:id="rId7"/>
    <p:sldId id="325" r:id="rId8"/>
    <p:sldId id="326" r:id="rId9"/>
    <p:sldId id="327" r:id="rId10"/>
    <p:sldId id="343" r:id="rId11"/>
    <p:sldId id="344" r:id="rId12"/>
    <p:sldId id="352" r:id="rId13"/>
    <p:sldId id="345"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38D"/>
    <a:srgbClr val="D2D6E0"/>
    <a:srgbClr val="702082"/>
    <a:srgbClr val="D9E1E2"/>
    <a:srgbClr val="212322"/>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7008" autoAdjust="0"/>
  </p:normalViewPr>
  <p:slideViewPr>
    <p:cSldViewPr snapToGrid="0" snapToObjects="1">
      <p:cViewPr varScale="1">
        <p:scale>
          <a:sx n="80" d="100"/>
          <a:sy n="80" d="100"/>
        </p:scale>
        <p:origin x="80" y="40"/>
      </p:cViewPr>
      <p:guideLst/>
    </p:cSldViewPr>
  </p:slideViewPr>
  <p:outlineViewPr>
    <p:cViewPr>
      <p:scale>
        <a:sx n="33" d="100"/>
        <a:sy n="33" d="100"/>
      </p:scale>
      <p:origin x="0" y="-2530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ls Kasmire" userId="d623be19-69c6-4d1b-89e7-ecc750d13e6c" providerId="ADAL" clId="{37A7C61B-1FF8-41FB-BEF0-F12D5988CFAC}"/>
    <pc:docChg chg="undo custSel addSld delSld delMainMaster">
      <pc:chgData name="Jools Kasmire" userId="d623be19-69c6-4d1b-89e7-ecc750d13e6c" providerId="ADAL" clId="{37A7C61B-1FF8-41FB-BEF0-F12D5988CFAC}" dt="2024-03-20T12:41:30.299" v="9" actId="47"/>
      <pc:docMkLst>
        <pc:docMk/>
      </pc:docMkLst>
      <pc:sldChg chg="add del">
        <pc:chgData name="Jools Kasmire" userId="d623be19-69c6-4d1b-89e7-ecc750d13e6c" providerId="ADAL" clId="{37A7C61B-1FF8-41FB-BEF0-F12D5988CFAC}" dt="2024-03-20T12:41:30.299" v="9" actId="47"/>
        <pc:sldMkLst>
          <pc:docMk/>
          <pc:sldMk cId="2895103632" sldId="328"/>
        </pc:sldMkLst>
      </pc:sldChg>
      <pc:sldChg chg="add del">
        <pc:chgData name="Jools Kasmire" userId="d623be19-69c6-4d1b-89e7-ecc750d13e6c" providerId="ADAL" clId="{37A7C61B-1FF8-41FB-BEF0-F12D5988CFAC}" dt="2024-03-20T12:41:30.299" v="9" actId="47"/>
        <pc:sldMkLst>
          <pc:docMk/>
          <pc:sldMk cId="1201080068" sldId="329"/>
        </pc:sldMkLst>
      </pc:sldChg>
      <pc:sldChg chg="add del">
        <pc:chgData name="Jools Kasmire" userId="d623be19-69c6-4d1b-89e7-ecc750d13e6c" providerId="ADAL" clId="{37A7C61B-1FF8-41FB-BEF0-F12D5988CFAC}" dt="2024-03-20T12:41:30.299" v="9" actId="47"/>
        <pc:sldMkLst>
          <pc:docMk/>
          <pc:sldMk cId="2645760149" sldId="330"/>
        </pc:sldMkLst>
      </pc:sldChg>
      <pc:sldChg chg="add del">
        <pc:chgData name="Jools Kasmire" userId="d623be19-69c6-4d1b-89e7-ecc750d13e6c" providerId="ADAL" clId="{37A7C61B-1FF8-41FB-BEF0-F12D5988CFAC}" dt="2024-03-20T12:41:30.299" v="9" actId="47"/>
        <pc:sldMkLst>
          <pc:docMk/>
          <pc:sldMk cId="3767884630" sldId="331"/>
        </pc:sldMkLst>
      </pc:sldChg>
      <pc:sldChg chg="del">
        <pc:chgData name="Jools Kasmire" userId="d623be19-69c6-4d1b-89e7-ecc750d13e6c" providerId="ADAL" clId="{37A7C61B-1FF8-41FB-BEF0-F12D5988CFAC}" dt="2024-03-20T12:41:30.299" v="9" actId="47"/>
        <pc:sldMkLst>
          <pc:docMk/>
          <pc:sldMk cId="3069501920" sldId="332"/>
        </pc:sldMkLst>
      </pc:sldChg>
      <pc:sldChg chg="del">
        <pc:chgData name="Jools Kasmire" userId="d623be19-69c6-4d1b-89e7-ecc750d13e6c" providerId="ADAL" clId="{37A7C61B-1FF8-41FB-BEF0-F12D5988CFAC}" dt="2024-03-20T12:41:30.299" v="9" actId="47"/>
        <pc:sldMkLst>
          <pc:docMk/>
          <pc:sldMk cId="3614592098" sldId="333"/>
        </pc:sldMkLst>
      </pc:sldChg>
      <pc:sldChg chg="del">
        <pc:chgData name="Jools Kasmire" userId="d623be19-69c6-4d1b-89e7-ecc750d13e6c" providerId="ADAL" clId="{37A7C61B-1FF8-41FB-BEF0-F12D5988CFAC}" dt="2024-03-20T12:41:30.299" v="9" actId="47"/>
        <pc:sldMkLst>
          <pc:docMk/>
          <pc:sldMk cId="3993311720" sldId="334"/>
        </pc:sldMkLst>
      </pc:sldChg>
      <pc:sldChg chg="del">
        <pc:chgData name="Jools Kasmire" userId="d623be19-69c6-4d1b-89e7-ecc750d13e6c" providerId="ADAL" clId="{37A7C61B-1FF8-41FB-BEF0-F12D5988CFAC}" dt="2024-03-20T12:41:30.299" v="9" actId="47"/>
        <pc:sldMkLst>
          <pc:docMk/>
          <pc:sldMk cId="2616439448" sldId="335"/>
        </pc:sldMkLst>
      </pc:sldChg>
      <pc:sldChg chg="del">
        <pc:chgData name="Jools Kasmire" userId="d623be19-69c6-4d1b-89e7-ecc750d13e6c" providerId="ADAL" clId="{37A7C61B-1FF8-41FB-BEF0-F12D5988CFAC}" dt="2024-03-20T12:41:30.299" v="9" actId="47"/>
        <pc:sldMkLst>
          <pc:docMk/>
          <pc:sldMk cId="3604979626" sldId="336"/>
        </pc:sldMkLst>
      </pc:sldChg>
      <pc:sldChg chg="del">
        <pc:chgData name="Jools Kasmire" userId="d623be19-69c6-4d1b-89e7-ecc750d13e6c" providerId="ADAL" clId="{37A7C61B-1FF8-41FB-BEF0-F12D5988CFAC}" dt="2024-03-20T12:41:30.299" v="9" actId="47"/>
        <pc:sldMkLst>
          <pc:docMk/>
          <pc:sldMk cId="313598556" sldId="337"/>
        </pc:sldMkLst>
      </pc:sldChg>
      <pc:sldChg chg="del">
        <pc:chgData name="Jools Kasmire" userId="d623be19-69c6-4d1b-89e7-ecc750d13e6c" providerId="ADAL" clId="{37A7C61B-1FF8-41FB-BEF0-F12D5988CFAC}" dt="2024-03-20T12:41:30.299" v="9" actId="47"/>
        <pc:sldMkLst>
          <pc:docMk/>
          <pc:sldMk cId="3380489041" sldId="338"/>
        </pc:sldMkLst>
      </pc:sldChg>
      <pc:sldChg chg="del">
        <pc:chgData name="Jools Kasmire" userId="d623be19-69c6-4d1b-89e7-ecc750d13e6c" providerId="ADAL" clId="{37A7C61B-1FF8-41FB-BEF0-F12D5988CFAC}" dt="2024-03-20T12:41:30.299" v="9" actId="47"/>
        <pc:sldMkLst>
          <pc:docMk/>
          <pc:sldMk cId="3304824987" sldId="339"/>
        </pc:sldMkLst>
      </pc:sldChg>
      <pc:sldChg chg="del">
        <pc:chgData name="Jools Kasmire" userId="d623be19-69c6-4d1b-89e7-ecc750d13e6c" providerId="ADAL" clId="{37A7C61B-1FF8-41FB-BEF0-F12D5988CFAC}" dt="2024-03-20T12:41:30.299" v="9" actId="47"/>
        <pc:sldMkLst>
          <pc:docMk/>
          <pc:sldMk cId="347435193" sldId="340"/>
        </pc:sldMkLst>
      </pc:sldChg>
      <pc:sldChg chg="del">
        <pc:chgData name="Jools Kasmire" userId="d623be19-69c6-4d1b-89e7-ecc750d13e6c" providerId="ADAL" clId="{37A7C61B-1FF8-41FB-BEF0-F12D5988CFAC}" dt="2024-03-20T12:41:30.299" v="9" actId="47"/>
        <pc:sldMkLst>
          <pc:docMk/>
          <pc:sldMk cId="771943140" sldId="341"/>
        </pc:sldMkLst>
      </pc:sldChg>
      <pc:sldChg chg="del">
        <pc:chgData name="Jools Kasmire" userId="d623be19-69c6-4d1b-89e7-ecc750d13e6c" providerId="ADAL" clId="{37A7C61B-1FF8-41FB-BEF0-F12D5988CFAC}" dt="2024-03-20T12:41:30.299" v="9" actId="47"/>
        <pc:sldMkLst>
          <pc:docMk/>
          <pc:sldMk cId="2390506543" sldId="342"/>
        </pc:sldMkLst>
      </pc:sldChg>
      <pc:sldChg chg="del">
        <pc:chgData name="Jools Kasmire" userId="d623be19-69c6-4d1b-89e7-ecc750d13e6c" providerId="ADAL" clId="{37A7C61B-1FF8-41FB-BEF0-F12D5988CFAC}" dt="2024-03-20T12:41:30.299" v="9" actId="47"/>
        <pc:sldMkLst>
          <pc:docMk/>
          <pc:sldMk cId="2297789896" sldId="348"/>
        </pc:sldMkLst>
      </pc:sldChg>
      <pc:sldChg chg="del">
        <pc:chgData name="Jools Kasmire" userId="d623be19-69c6-4d1b-89e7-ecc750d13e6c" providerId="ADAL" clId="{37A7C61B-1FF8-41FB-BEF0-F12D5988CFAC}" dt="2024-03-20T12:41:30.299" v="9" actId="47"/>
        <pc:sldMkLst>
          <pc:docMk/>
          <pc:sldMk cId="2727410045" sldId="350"/>
        </pc:sldMkLst>
      </pc:sldChg>
      <pc:sldChg chg="del">
        <pc:chgData name="Jools Kasmire" userId="d623be19-69c6-4d1b-89e7-ecc750d13e6c" providerId="ADAL" clId="{37A7C61B-1FF8-41FB-BEF0-F12D5988CFAC}" dt="2024-03-20T12:41:30.299" v="9" actId="47"/>
        <pc:sldMkLst>
          <pc:docMk/>
          <pc:sldMk cId="3681984857" sldId="351"/>
        </pc:sldMkLst>
      </pc:sldChg>
      <pc:sldChg chg="del">
        <pc:chgData name="Jools Kasmire" userId="d623be19-69c6-4d1b-89e7-ecc750d13e6c" providerId="ADAL" clId="{37A7C61B-1FF8-41FB-BEF0-F12D5988CFAC}" dt="2024-03-20T12:40:34.869" v="0" actId="47"/>
        <pc:sldMkLst>
          <pc:docMk/>
          <pc:sldMk cId="2990792230" sldId="353"/>
        </pc:sldMkLst>
      </pc:sldChg>
      <pc:sldMasterChg chg="del delSldLayout">
        <pc:chgData name="Jools Kasmire" userId="d623be19-69c6-4d1b-89e7-ecc750d13e6c" providerId="ADAL" clId="{37A7C61B-1FF8-41FB-BEF0-F12D5988CFAC}" dt="2024-03-20T12:40:34.869" v="0" actId="47"/>
        <pc:sldMasterMkLst>
          <pc:docMk/>
          <pc:sldMasterMk cId="2636643151" sldId="2147483648"/>
        </pc:sldMasterMkLst>
        <pc:sldLayoutChg chg="del">
          <pc:chgData name="Jools Kasmire" userId="d623be19-69c6-4d1b-89e7-ecc750d13e6c" providerId="ADAL" clId="{37A7C61B-1FF8-41FB-BEF0-F12D5988CFAC}" dt="2024-03-20T12:40:34.869" v="0" actId="47"/>
          <pc:sldLayoutMkLst>
            <pc:docMk/>
            <pc:sldMasterMk cId="2636643151" sldId="2147483648"/>
            <pc:sldLayoutMk cId="1411696314"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53542-6DB0-433F-A254-AEF992256B1C}" type="datetimeFigureOut">
              <a:rPr lang="en-GB" smtClean="0"/>
              <a:t>20/03/2024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A1C7-F8EB-407D-B268-5D2A8AEBBEE5}" type="slidenum">
              <a:rPr lang="en-GB" smtClean="0"/>
              <a:t>‹#›</a:t>
            </a:fld>
            <a:endParaRPr lang="en-GB"/>
          </a:p>
        </p:txBody>
      </p:sp>
    </p:spTree>
    <p:extLst>
      <p:ext uri="{BB962C8B-B14F-4D97-AF65-F5344CB8AC3E}">
        <p14:creationId xmlns:p14="http://schemas.microsoft.com/office/powerpoint/2010/main" val="182014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0EB2-56AE-4D49-92A2-200E9A3683D8}"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74495-12D2-6A47-A762-3590D56449EA}" type="slidenum">
              <a:rPr lang="en-US" smtClean="0"/>
              <a:t>‹#›</a:t>
            </a:fld>
            <a:endParaRPr lang="en-US"/>
          </a:p>
        </p:txBody>
      </p:sp>
    </p:spTree>
    <p:extLst>
      <p:ext uri="{BB962C8B-B14F-4D97-AF65-F5344CB8AC3E}">
        <p14:creationId xmlns:p14="http://schemas.microsoft.com/office/powerpoint/2010/main" val="37127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Hello everyone, I’m Alle Bloom from the UK Data Service User support and training team, based in Manchester and today I’m going to talk to you about some datasets available from the UKDS that could be used to explore various aspects of deprivation. </a:t>
            </a:r>
            <a:endParaRPr lang="en-GB" sz="2800" b="0" dirty="0">
              <a:effectLs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74495-12D2-6A47-A762-3590D5644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0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Thanks all for listening and let me know if you have any questions.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10</a:t>
            </a:fld>
            <a:endParaRPr lang="en-US"/>
          </a:p>
        </p:txBody>
      </p:sp>
    </p:spTree>
    <p:extLst>
      <p:ext uri="{BB962C8B-B14F-4D97-AF65-F5344CB8AC3E}">
        <p14:creationId xmlns:p14="http://schemas.microsoft.com/office/powerpoint/2010/main" val="29480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the UKDS is a comprehensive resource funded by the ESRC and we provide access to the largest collection of social, economic and population data in the UK.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Data providers deposit their data with us and then we make this available to users.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As well as this, in the training team we provide support, training and guidance to help researchers find, access and use this data. </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a:t>
            </a:fld>
            <a:endParaRPr lang="en-US"/>
          </a:p>
        </p:txBody>
      </p:sp>
    </p:spTree>
    <p:extLst>
      <p:ext uri="{BB962C8B-B14F-4D97-AF65-F5344CB8AC3E}">
        <p14:creationId xmlns:p14="http://schemas.microsoft.com/office/powerpoint/2010/main" val="4246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who’s it for?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Well, we like to say it’s for everyone [read a bit off slide]</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3</a:t>
            </a:fld>
            <a:endParaRPr lang="en-US"/>
          </a:p>
        </p:txBody>
      </p:sp>
    </p:spTree>
    <p:extLst>
      <p:ext uri="{BB962C8B-B14F-4D97-AF65-F5344CB8AC3E}">
        <p14:creationId xmlns:p14="http://schemas.microsoft.com/office/powerpoint/2010/main" val="187161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And our data comes from many different sources - such as [read off slide]</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4</a:t>
            </a:fld>
            <a:endParaRPr lang="en-US"/>
          </a:p>
        </p:txBody>
      </p:sp>
    </p:spTree>
    <p:extLst>
      <p:ext uri="{BB962C8B-B14F-4D97-AF65-F5344CB8AC3E}">
        <p14:creationId xmlns:p14="http://schemas.microsoft.com/office/powerpoint/2010/main" val="292285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And we hold data of all different types - mostly survey data, both cross-sectional and longitudinal, aggregate data, international macrodata, census data and qualitative and mixed methods data.</a:t>
            </a:r>
            <a:endParaRPr lang="en-GB" sz="2800"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5</a:t>
            </a:fld>
            <a:endParaRPr lang="en-US"/>
          </a:p>
        </p:txBody>
      </p:sp>
    </p:spTree>
    <p:extLst>
      <p:ext uri="{BB962C8B-B14F-4D97-AF65-F5344CB8AC3E}">
        <p14:creationId xmlns:p14="http://schemas.microsoft.com/office/powerpoint/2010/main" val="240584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Finally, we have the HASSET thesaurus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6</a:t>
            </a:fld>
            <a:endParaRPr lang="en-US"/>
          </a:p>
        </p:txBody>
      </p:sp>
    </p:spTree>
    <p:extLst>
      <p:ext uri="{BB962C8B-B14F-4D97-AF65-F5344CB8AC3E}">
        <p14:creationId xmlns:p14="http://schemas.microsoft.com/office/powerpoint/2010/main" val="392424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This search tool contains key social science terms and related concepts - for example here, deprivation is categorised under Social Disadvantage and you can conduct a search for this key term in the catalogue too.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7</a:t>
            </a:fld>
            <a:endParaRPr lang="en-US"/>
          </a:p>
        </p:txBody>
      </p:sp>
    </p:spTree>
    <p:extLst>
      <p:ext uri="{BB962C8B-B14F-4D97-AF65-F5344CB8AC3E}">
        <p14:creationId xmlns:p14="http://schemas.microsoft.com/office/powerpoint/2010/main" val="284535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And just a quick point on the different data access levels. </a:t>
            </a:r>
          </a:p>
          <a:p>
            <a:pPr rtl="0">
              <a:spcBef>
                <a:spcPts val="0"/>
              </a:spcBef>
              <a:spcAft>
                <a:spcPts val="0"/>
              </a:spcAft>
            </a:pPr>
            <a:r>
              <a:rPr lang="en-GB" sz="1800" b="0" i="0" u="none" strike="noStrike" dirty="0">
                <a:solidFill>
                  <a:srgbClr val="000000"/>
                </a:solidFill>
                <a:effectLst/>
                <a:latin typeface="Arial" panose="020B0604020202020204" pitchFamily="34" charset="0"/>
              </a:rPr>
              <a:t>So we have controlled data, also called secure access data, one of the most restricted types, which can only be accessed through a Safe Room, </a:t>
            </a:r>
            <a:r>
              <a:rPr lang="en-GB" sz="1800" b="0" i="0" u="none" strike="noStrike" dirty="0" err="1">
                <a:solidFill>
                  <a:srgbClr val="000000"/>
                </a:solidFill>
                <a:effectLst/>
                <a:latin typeface="Arial" panose="020B0604020202020204" pitchFamily="34" charset="0"/>
              </a:rPr>
              <a:t>SecureLab</a:t>
            </a:r>
            <a:r>
              <a:rPr lang="en-GB" sz="1800" b="0" i="0" u="none" strike="noStrike" dirty="0">
                <a:solidFill>
                  <a:srgbClr val="000000"/>
                </a:solidFill>
                <a:effectLst/>
                <a:latin typeface="Arial" panose="020B0604020202020204" pitchFamily="34" charset="0"/>
              </a:rPr>
              <a:t> within the UK or the </a:t>
            </a:r>
            <a:r>
              <a:rPr lang="en-GB" sz="1800" b="0" i="0" u="none" strike="noStrike" dirty="0" err="1">
                <a:solidFill>
                  <a:srgbClr val="000000"/>
                </a:solidFill>
                <a:effectLst/>
                <a:latin typeface="Arial" panose="020B0604020202020204" pitchFamily="34" charset="0"/>
              </a:rPr>
              <a:t>SafePod</a:t>
            </a:r>
            <a:r>
              <a:rPr lang="en-GB" sz="1800" b="0" i="0" u="none" strike="noStrike" dirty="0">
                <a:solidFill>
                  <a:srgbClr val="000000"/>
                </a:solidFill>
                <a:effectLst/>
                <a:latin typeface="Arial" panose="020B0604020202020204" pitchFamily="34" charset="0"/>
              </a:rPr>
              <a:t> network.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Safeguarded data which is EUL and requires registration, and also under this we have special licence data which has additional requirements. There’s also </a:t>
            </a:r>
            <a:r>
              <a:rPr lang="en-GB" sz="1800" b="0" i="0" u="none" strike="noStrike" dirty="0" err="1">
                <a:solidFill>
                  <a:srgbClr val="000000"/>
                </a:solidFill>
                <a:effectLst/>
                <a:latin typeface="Arial" panose="020B0604020202020204" pitchFamily="34" charset="0"/>
              </a:rPr>
              <a:t>ReShare</a:t>
            </a:r>
            <a:r>
              <a:rPr lang="en-GB" sz="1800" b="0" i="0" u="none" strike="noStrike" dirty="0">
                <a:solidFill>
                  <a:srgbClr val="000000"/>
                </a:solidFill>
                <a:effectLst/>
                <a:latin typeface="Arial" panose="020B0604020202020204" pitchFamily="34" charset="0"/>
              </a:rPr>
              <a:t> data, which is self-</a:t>
            </a:r>
            <a:r>
              <a:rPr lang="en-GB" sz="1800" b="0" i="0" u="none" strike="noStrike" dirty="0" err="1">
                <a:solidFill>
                  <a:srgbClr val="000000"/>
                </a:solidFill>
                <a:effectLst/>
                <a:latin typeface="Arial" panose="020B0604020202020204" pitchFamily="34" charset="0"/>
              </a:rPr>
              <a:t>depositied</a:t>
            </a:r>
            <a:r>
              <a:rPr lang="en-GB" sz="1800" b="0" i="0" u="none" strike="noStrike" dirty="0">
                <a:solidFill>
                  <a:srgbClr val="000000"/>
                </a:solidFill>
                <a:effectLst/>
                <a:latin typeface="Arial" panose="020B0604020202020204" pitchFamily="34" charset="0"/>
              </a:rPr>
              <a:t> access controls vary.</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And then open data, which I mentioned earlier can be accessed by anyone without the need to register. </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8</a:t>
            </a:fld>
            <a:endParaRPr lang="en-US"/>
          </a:p>
        </p:txBody>
      </p:sp>
    </p:spTree>
    <p:extLst>
      <p:ext uri="{BB962C8B-B14F-4D97-AF65-F5344CB8AC3E}">
        <p14:creationId xmlns:p14="http://schemas.microsoft.com/office/powerpoint/2010/main" val="142455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Finally, most of the data in our collections can be accessed free of charge, you simply need to register using your institutional log in. Or if you don’t have one, you can apply to get a UKDA username.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9</a:t>
            </a:fld>
            <a:endParaRPr lang="en-US"/>
          </a:p>
        </p:txBody>
      </p:sp>
    </p:spTree>
    <p:extLst>
      <p:ext uri="{BB962C8B-B14F-4D97-AF65-F5344CB8AC3E}">
        <p14:creationId xmlns:p14="http://schemas.microsoft.com/office/powerpoint/2010/main" val="3745312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dirty="0"/>
              <a:t>Click to edit Master title style w/ image</a:t>
            </a:r>
            <a:endParaRPr lang="en-US" dirty="0"/>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20/03/2024</a:t>
            </a:fld>
            <a:endParaRPr lang="en-US" dirty="0"/>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653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20/03/2024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40310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20/03/2024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7367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20/03/2024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28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0193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082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60475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5656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20/03/2024</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3023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712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20/03/2024</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2661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20/03/2024</a:t>
            </a:fld>
            <a:endParaRPr lang="en-US" dirty="0"/>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759562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a:p>
            <a:endParaRPr lang="en-US" dirty="0"/>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20/03/2024</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9147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2462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20/03/2024</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6700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20/03/2024</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3574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20/03/2024</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819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6F1F8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4400" b="0" i="0">
                <a:solidFill>
                  <a:srgbClr val="6F1F82"/>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6" name="Holder 6"/>
          <p:cNvSpPr>
            <a:spLocks noGrp="1"/>
          </p:cNvSpPr>
          <p:nvPr>
            <p:ph type="sldNum" sz="quarter" idx="7"/>
          </p:nvPr>
        </p:nvSpPr>
        <p:spPr/>
        <p:txBody>
          <a:bodyPr lIns="0" tIns="0" rIns="0" bIns="0"/>
          <a:lstStyle>
            <a:lvl1pPr>
              <a:defRPr sz="1200" b="0" i="0">
                <a:solidFill>
                  <a:srgbClr val="565C58"/>
                </a:solidFill>
                <a:latin typeface="Arial MT"/>
                <a:cs typeface="Arial MT"/>
              </a:defRPr>
            </a:lvl1pPr>
          </a:lstStyle>
          <a:p>
            <a:pPr marL="48895">
              <a:lnSpc>
                <a:spcPts val="1425"/>
              </a:lnSpc>
            </a:pPr>
            <a:fld id="{81D60167-4931-47E6-BA6A-407CBD079E47}" type="slidenum">
              <a:rPr dirty="0"/>
              <a:t>‹#›</a:t>
            </a:fld>
            <a:endParaRPr dirty="0"/>
          </a:p>
        </p:txBody>
      </p:sp>
    </p:spTree>
    <p:extLst>
      <p:ext uri="{BB962C8B-B14F-4D97-AF65-F5344CB8AC3E}">
        <p14:creationId xmlns:p14="http://schemas.microsoft.com/office/powerpoint/2010/main" val="353943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a:t>Click to edit Master title style w/ image</a:t>
            </a:r>
            <a:endParaRPr lang="en-US"/>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20/03/2024</a:t>
            </a:fld>
            <a:endParaRPr lang="en-US"/>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79297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20/03/2024</a:t>
            </a:fld>
            <a:endParaRPr lang="en-US"/>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38580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3052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917889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8843682" cy="3961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47753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13409"/>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24001"/>
            <a:ext cx="9977438" cy="32209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42561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41378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213847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the icon to add and edit charts. Use suitable brand </a:t>
            </a:r>
            <a:r>
              <a:rPr lang="en-US" err="1"/>
              <a:t>colours</a:t>
            </a:r>
            <a:r>
              <a:rPr lang="en-US"/>
              <a:t> to change the chart’s appearance.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a:p>
            <a:endParaRPr lang="en-US"/>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45423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icon to design your table.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24089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a:p>
        </p:txBody>
      </p:sp>
    </p:spTree>
    <p:extLst>
      <p:ext uri="{BB962C8B-B14F-4D97-AF65-F5344CB8AC3E}">
        <p14:creationId xmlns:p14="http://schemas.microsoft.com/office/powerpoint/2010/main" val="3924095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090117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2473282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3078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70874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74149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06827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8713"/>
            <a:ext cx="8843682" cy="406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280349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20/03/2024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782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559425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20/03/2024</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595561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Tree>
    <p:extLst>
      <p:ext uri="{BB962C8B-B14F-4D97-AF65-F5344CB8AC3E}">
        <p14:creationId xmlns:p14="http://schemas.microsoft.com/office/powerpoint/2010/main" val="2313280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20/03/2024</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73757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a:p>
            <a:endParaRPr lang="en-US"/>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20/03/2024</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2277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20/03/2024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33691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20/03/2024</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4031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20/03/2024</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04330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20/03/2024</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4850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0477"/>
            <a:ext cx="9977438" cy="42578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20/03/2024</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3918423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13" name="Picture 12" descr="&quot; &quot;">
            <a:extLst>
              <a:ext uri="{FF2B5EF4-FFF2-40B4-BE49-F238E27FC236}">
                <a16:creationId xmlns:a16="http://schemas.microsoft.com/office/drawing/2014/main" id="{130685FF-8861-7240-BA53-FA31C6C9C27B}"/>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0" name="Title 1">
            <a:extLst>
              <a:ext uri="{FF2B5EF4-FFF2-40B4-BE49-F238E27FC236}">
                <a16:creationId xmlns:a16="http://schemas.microsoft.com/office/drawing/2014/main" id="{0CBA2EDF-5ADA-2A43-803A-5C04DEC2ACCE}"/>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Tree>
    <p:extLst>
      <p:ext uri="{BB962C8B-B14F-4D97-AF65-F5344CB8AC3E}">
        <p14:creationId xmlns:p14="http://schemas.microsoft.com/office/powerpoint/2010/main" val="75763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dirty="0"/>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the icon to add and edit charts. Use suitable brand </a:t>
            </a:r>
            <a:r>
              <a:rPr lang="en-US" dirty="0" err="1"/>
              <a:t>colours</a:t>
            </a:r>
            <a:r>
              <a:rPr lang="en-US" dirty="0"/>
              <a:t> to change the chart’s appearance.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a:p>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20/03/2024</a:t>
            </a:fld>
            <a:endParaRPr lang="en-US" dirty="0"/>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dirty="0"/>
          </a:p>
        </p:txBody>
      </p:sp>
    </p:spTree>
    <p:extLst>
      <p:ext uri="{BB962C8B-B14F-4D97-AF65-F5344CB8AC3E}">
        <p14:creationId xmlns:p14="http://schemas.microsoft.com/office/powerpoint/2010/main" val="43274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icon to design your table.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6935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20/03/2024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dirty="0"/>
          </a:p>
        </p:txBody>
      </p:sp>
    </p:spTree>
    <p:extLst>
      <p:ext uri="{BB962C8B-B14F-4D97-AF65-F5344CB8AC3E}">
        <p14:creationId xmlns:p14="http://schemas.microsoft.com/office/powerpoint/2010/main" val="9283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20/03/2024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170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20/03/2024</a:t>
            </a:fld>
            <a:endParaRPr lang="en-US" dirty="0"/>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dirty="0"/>
          </a:p>
        </p:txBody>
      </p:sp>
    </p:spTree>
    <p:extLst>
      <p:ext uri="{BB962C8B-B14F-4D97-AF65-F5344CB8AC3E}">
        <p14:creationId xmlns:p14="http://schemas.microsoft.com/office/powerpoint/2010/main" val="344337512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2" r:id="rId3"/>
    <p:sldLayoutId id="2147483713" r:id="rId4"/>
    <p:sldLayoutId id="2147483714" r:id="rId5"/>
    <p:sldLayoutId id="2147483677" r:id="rId6"/>
    <p:sldLayoutId id="2147483669" r:id="rId7"/>
    <p:sldLayoutId id="2147483715" r:id="rId8"/>
    <p:sldLayoutId id="2147483665" r:id="rId9"/>
    <p:sldLayoutId id="2147483702" r:id="rId10"/>
    <p:sldLayoutId id="2147483680" r:id="rId11"/>
    <p:sldLayoutId id="2147483706" r:id="rId12"/>
    <p:sldLayoutId id="2147483671" r:id="rId13"/>
    <p:sldLayoutId id="2147483673" r:id="rId14"/>
    <p:sldLayoutId id="2147483692" r:id="rId15"/>
    <p:sldLayoutId id="2147483652" r:id="rId16"/>
    <p:sldLayoutId id="2147483653" r:id="rId17"/>
    <p:sldLayoutId id="2147483654" r:id="rId18"/>
    <p:sldLayoutId id="2147483655" r:id="rId19"/>
    <p:sldLayoutId id="2147483657" r:id="rId20"/>
    <p:sldLayoutId id="2147483670" r:id="rId21"/>
    <p:sldLayoutId id="2147483678" r:id="rId22"/>
    <p:sldLayoutId id="2147483658" r:id="rId23"/>
    <p:sldLayoutId id="2147483745" r:id="rId24"/>
    <p:sldLayoutId id="2147483742"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20/03/2024</a:t>
            </a:fld>
            <a:endParaRPr lang="en-US"/>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a:p>
        </p:txBody>
      </p:sp>
    </p:spTree>
    <p:extLst>
      <p:ext uri="{BB962C8B-B14F-4D97-AF65-F5344CB8AC3E}">
        <p14:creationId xmlns:p14="http://schemas.microsoft.com/office/powerpoint/2010/main" val="10657975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mailto:alle.bloom@manchester.ac.uk"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safepodnetwork.ac.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many drawers">
            <a:extLst>
              <a:ext uri="{FF2B5EF4-FFF2-40B4-BE49-F238E27FC236}">
                <a16:creationId xmlns:a16="http://schemas.microsoft.com/office/drawing/2014/main" id="{C4C3EE64-0676-4E7F-C89D-BFF77C8FDB7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r="9673"/>
          <a:stretch/>
        </p:blipFill>
        <p:spPr>
          <a:xfrm>
            <a:off x="8077200" y="0"/>
            <a:ext cx="4114800" cy="6858000"/>
          </a:xfrm>
          <a:prstGeom prst="rect">
            <a:avLst/>
          </a:prstGeom>
        </p:spPr>
      </p:pic>
      <p:sp>
        <p:nvSpPr>
          <p:cNvPr id="10" name="Rectangle 9"/>
          <p:cNvSpPr/>
          <p:nvPr/>
        </p:nvSpPr>
        <p:spPr>
          <a:xfrm>
            <a:off x="1208069" y="6479114"/>
            <a:ext cx="6690633"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02082"/>
                </a:solidFill>
                <a:effectLst/>
                <a:uLnTx/>
                <a:uFillTx/>
                <a:latin typeface="Arial"/>
                <a:ea typeface="+mn-ea"/>
                <a:cs typeface="+mn-cs"/>
              </a:rPr>
              <a:t>Copyright © 2023 UK Data Service. Created by UK Data Service, University of Manchester</a:t>
            </a:r>
          </a:p>
        </p:txBody>
      </p:sp>
      <p:sp>
        <p:nvSpPr>
          <p:cNvPr id="3" name="Slide Number Placeholder 2">
            <a:extLst>
              <a:ext uri="{FF2B5EF4-FFF2-40B4-BE49-F238E27FC236}">
                <a16:creationId xmlns:a16="http://schemas.microsoft.com/office/drawing/2014/main" id="{89B40B0B-BDD4-934E-8690-7D00D9EAE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687C5-7511-7743-B429-3BDBE272F28B}" type="slidenum">
              <a:rPr kumimoji="0" lang="en-US" sz="1200" b="0" i="0" u="none" strike="noStrike" kern="1200" cap="none" spc="0" normalizeH="0" baseline="0" noProof="0" smtClean="0">
                <a:ln>
                  <a:noFill/>
                </a:ln>
                <a:solidFill>
                  <a:srgbClr val="212322">
                    <a:lumMod val="75000"/>
                    <a:lumOff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212322">
                  <a:lumMod val="75000"/>
                  <a:lumOff val="25000"/>
                </a:srgbClr>
              </a:solidFill>
              <a:effectLst/>
              <a:uLnTx/>
              <a:uFillTx/>
              <a:latin typeface="Arial"/>
              <a:ea typeface="+mn-ea"/>
              <a:cs typeface="+mn-cs"/>
            </a:endParaRPr>
          </a:p>
        </p:txBody>
      </p:sp>
      <p:sp>
        <p:nvSpPr>
          <p:cNvPr id="12" name="Text Placeholder 2">
            <a:extLst>
              <a:ext uri="{FF2B5EF4-FFF2-40B4-BE49-F238E27FC236}">
                <a16:creationId xmlns:a16="http://schemas.microsoft.com/office/drawing/2014/main" id="{42DAC0BB-1710-C8E8-6F11-B7AEC17D7319}"/>
              </a:ext>
            </a:extLst>
          </p:cNvPr>
          <p:cNvSpPr txBox="1">
            <a:spLocks/>
          </p:cNvSpPr>
          <p:nvPr/>
        </p:nvSpPr>
        <p:spPr>
          <a:xfrm>
            <a:off x="838200" y="2081048"/>
            <a:ext cx="9977438" cy="371732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t>What is the UK Data Service? </a:t>
            </a:r>
          </a:p>
          <a:p>
            <a:r>
              <a:rPr lang="en-GB" dirty="0"/>
              <a:t>What data are available?</a:t>
            </a:r>
          </a:p>
          <a:p>
            <a:r>
              <a:rPr lang="en-GB" dirty="0"/>
              <a:t>Case studies </a:t>
            </a:r>
          </a:p>
          <a:p>
            <a:r>
              <a:rPr lang="en-GB" dirty="0"/>
              <a:t>How to find and access this data </a:t>
            </a:r>
          </a:p>
        </p:txBody>
      </p:sp>
    </p:spTree>
    <p:extLst>
      <p:ext uri="{BB962C8B-B14F-4D97-AF65-F5344CB8AC3E}">
        <p14:creationId xmlns:p14="http://schemas.microsoft.com/office/powerpoint/2010/main" val="384145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GB" dirty="0"/>
          </a:p>
        </p:txBody>
      </p:sp>
      <p:sp>
        <p:nvSpPr>
          <p:cNvPr id="3" name="Text Placeholder 2"/>
          <p:cNvSpPr>
            <a:spLocks noGrp="1"/>
          </p:cNvSpPr>
          <p:nvPr>
            <p:ph type="body" idx="1"/>
          </p:nvPr>
        </p:nvSpPr>
        <p:spPr/>
        <p:txBody>
          <a:bodyPr/>
          <a:lstStyle/>
          <a:p>
            <a:r>
              <a:rPr lang="en-GB" dirty="0"/>
              <a:t>Alle Bloom</a:t>
            </a:r>
          </a:p>
          <a:p>
            <a:r>
              <a:rPr lang="en-GB" dirty="0">
                <a:hlinkClick r:id="rId3"/>
              </a:rPr>
              <a:t>alle.bloom@manchester.ac.uk</a:t>
            </a:r>
            <a:r>
              <a:rPr lang="en-GB" dirty="0"/>
              <a:t> </a:t>
            </a:r>
          </a:p>
        </p:txBody>
      </p:sp>
      <p:sp>
        <p:nvSpPr>
          <p:cNvPr id="4" name="Slide Number Placeholder 3"/>
          <p:cNvSpPr>
            <a:spLocks noGrp="1"/>
          </p:cNvSpPr>
          <p:nvPr>
            <p:ph type="sldNum" sz="quarter" idx="12"/>
          </p:nvPr>
        </p:nvSpPr>
        <p:spPr/>
        <p:txBody>
          <a:bodyPr/>
          <a:lstStyle/>
          <a:p>
            <a:fld id="{016687C5-7511-7743-B429-3BDBE272F28B}" type="slidenum">
              <a:rPr lang="en-US" smtClean="0"/>
              <a:t>10</a:t>
            </a:fld>
            <a:endParaRPr lang="en-US"/>
          </a:p>
        </p:txBody>
      </p:sp>
    </p:spTree>
    <p:extLst>
      <p:ext uri="{BB962C8B-B14F-4D97-AF65-F5344CB8AC3E}">
        <p14:creationId xmlns:p14="http://schemas.microsoft.com/office/powerpoint/2010/main" val="121291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FDE8-F94D-384B-66DE-CB3C481D47D7}"/>
              </a:ext>
            </a:extLst>
          </p:cNvPr>
          <p:cNvSpPr>
            <a:spLocks noGrp="1"/>
          </p:cNvSpPr>
          <p:nvPr>
            <p:ph type="title"/>
          </p:nvPr>
        </p:nvSpPr>
        <p:spPr/>
        <p:txBody>
          <a:bodyPr/>
          <a:lstStyle/>
          <a:p>
            <a:r>
              <a:rPr lang="en-GB" dirty="0"/>
              <a:t>What is the UK Data Service?</a:t>
            </a:r>
          </a:p>
        </p:txBody>
      </p:sp>
      <p:sp>
        <p:nvSpPr>
          <p:cNvPr id="3" name="Text Placeholder 2">
            <a:extLst>
              <a:ext uri="{FF2B5EF4-FFF2-40B4-BE49-F238E27FC236}">
                <a16:creationId xmlns:a16="http://schemas.microsoft.com/office/drawing/2014/main" id="{95F7CBF2-08A6-CAA7-0101-72542E76F412}"/>
              </a:ext>
            </a:extLst>
          </p:cNvPr>
          <p:cNvSpPr>
            <a:spLocks noGrp="1"/>
          </p:cNvSpPr>
          <p:nvPr>
            <p:ph type="body" sz="quarter" idx="13"/>
          </p:nvPr>
        </p:nvSpPr>
        <p:spPr/>
        <p:txBody>
          <a:bodyPr>
            <a:normAutofit/>
          </a:bodyPr>
          <a:lstStyle/>
          <a:p>
            <a:r>
              <a:rPr lang="en-GB" sz="2800" dirty="0"/>
              <a:t>a comprehensive resource funded by the ESRC </a:t>
            </a:r>
          </a:p>
          <a:p>
            <a:r>
              <a:rPr lang="en-GB" sz="2800" dirty="0"/>
              <a:t>a single point of access to a wide range of secondary social science data</a:t>
            </a:r>
          </a:p>
          <a:p>
            <a:r>
              <a:rPr lang="en-GB" sz="2800" dirty="0"/>
              <a:t>support, training and guidance</a:t>
            </a:r>
          </a:p>
          <a:p>
            <a:pPr marL="0" indent="0">
              <a:buNone/>
            </a:pPr>
            <a:endParaRPr lang="en-GB" sz="2800" dirty="0"/>
          </a:p>
        </p:txBody>
      </p:sp>
      <p:sp>
        <p:nvSpPr>
          <p:cNvPr id="4" name="Slide Number Placeholder 3">
            <a:extLst>
              <a:ext uri="{FF2B5EF4-FFF2-40B4-BE49-F238E27FC236}">
                <a16:creationId xmlns:a16="http://schemas.microsoft.com/office/drawing/2014/main" id="{4500FA17-64E6-4858-D899-996A87E29811}"/>
              </a:ext>
            </a:extLst>
          </p:cNvPr>
          <p:cNvSpPr>
            <a:spLocks noGrp="1"/>
          </p:cNvSpPr>
          <p:nvPr>
            <p:ph type="sldNum" sz="quarter" idx="12"/>
          </p:nvPr>
        </p:nvSpPr>
        <p:spPr/>
        <p:txBody>
          <a:bodyPr/>
          <a:lstStyle/>
          <a:p>
            <a:fld id="{016687C5-7511-7743-B429-3BDBE272F28B}" type="slidenum">
              <a:rPr lang="en-US" smtClean="0"/>
              <a:t>2</a:t>
            </a:fld>
            <a:endParaRPr lang="en-US"/>
          </a:p>
        </p:txBody>
      </p:sp>
    </p:spTree>
    <p:extLst>
      <p:ext uri="{BB962C8B-B14F-4D97-AF65-F5344CB8AC3E}">
        <p14:creationId xmlns:p14="http://schemas.microsoft.com/office/powerpoint/2010/main" val="108383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5D0-AFFA-835F-8BA8-5D326C0A379C}"/>
              </a:ext>
            </a:extLst>
          </p:cNvPr>
          <p:cNvSpPr>
            <a:spLocks noGrp="1"/>
          </p:cNvSpPr>
          <p:nvPr>
            <p:ph type="title"/>
          </p:nvPr>
        </p:nvSpPr>
        <p:spPr/>
        <p:txBody>
          <a:bodyPr/>
          <a:lstStyle/>
          <a:p>
            <a:r>
              <a:rPr lang="en-GB" dirty="0"/>
              <a:t>Who is it for?</a:t>
            </a:r>
          </a:p>
        </p:txBody>
      </p:sp>
      <p:sp>
        <p:nvSpPr>
          <p:cNvPr id="3" name="Text Placeholder 2">
            <a:extLst>
              <a:ext uri="{FF2B5EF4-FFF2-40B4-BE49-F238E27FC236}">
                <a16:creationId xmlns:a16="http://schemas.microsoft.com/office/drawing/2014/main" id="{BCF86584-C16E-75E1-F1C4-6E865ED3F831}"/>
              </a:ext>
            </a:extLst>
          </p:cNvPr>
          <p:cNvSpPr>
            <a:spLocks noGrp="1"/>
          </p:cNvSpPr>
          <p:nvPr>
            <p:ph type="body" sz="quarter" idx="13"/>
          </p:nvPr>
        </p:nvSpPr>
        <p:spPr/>
        <p:txBody>
          <a:bodyPr>
            <a:normAutofit/>
          </a:bodyPr>
          <a:lstStyle/>
          <a:p>
            <a:r>
              <a:rPr lang="en-GB" sz="2800" dirty="0"/>
              <a:t>Academic researchers and students</a:t>
            </a:r>
          </a:p>
          <a:p>
            <a:r>
              <a:rPr lang="en-GB" sz="2800" dirty="0"/>
              <a:t>Government analysts</a:t>
            </a:r>
          </a:p>
          <a:p>
            <a:r>
              <a:rPr lang="en-GB" sz="2800" dirty="0"/>
              <a:t>Charities and foundations</a:t>
            </a:r>
          </a:p>
          <a:p>
            <a:r>
              <a:rPr lang="en-GB" sz="2800" dirty="0"/>
              <a:t>Business consultants</a:t>
            </a:r>
          </a:p>
          <a:p>
            <a:r>
              <a:rPr lang="en-GB" sz="2800" dirty="0"/>
              <a:t> Independent research centres</a:t>
            </a:r>
          </a:p>
          <a:p>
            <a:r>
              <a:rPr lang="en-GB" sz="2800" dirty="0"/>
              <a:t>Think tanks</a:t>
            </a:r>
          </a:p>
        </p:txBody>
      </p:sp>
      <p:sp>
        <p:nvSpPr>
          <p:cNvPr id="4" name="Slide Number Placeholder 3">
            <a:extLst>
              <a:ext uri="{FF2B5EF4-FFF2-40B4-BE49-F238E27FC236}">
                <a16:creationId xmlns:a16="http://schemas.microsoft.com/office/drawing/2014/main" id="{40AF33E7-0E86-D651-4DBA-7E9E576D0B52}"/>
              </a:ext>
            </a:extLst>
          </p:cNvPr>
          <p:cNvSpPr>
            <a:spLocks noGrp="1"/>
          </p:cNvSpPr>
          <p:nvPr>
            <p:ph type="sldNum" sz="quarter" idx="12"/>
          </p:nvPr>
        </p:nvSpPr>
        <p:spPr/>
        <p:txBody>
          <a:bodyPr/>
          <a:lstStyle/>
          <a:p>
            <a:fld id="{016687C5-7511-7743-B429-3BDBE272F28B}" type="slidenum">
              <a:rPr lang="en-US" smtClean="0"/>
              <a:t>3</a:t>
            </a:fld>
            <a:endParaRPr lang="en-US"/>
          </a:p>
        </p:txBody>
      </p:sp>
    </p:spTree>
    <p:extLst>
      <p:ext uri="{BB962C8B-B14F-4D97-AF65-F5344CB8AC3E}">
        <p14:creationId xmlns:p14="http://schemas.microsoft.com/office/powerpoint/2010/main" val="23005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B743-4CDA-A4CF-DE1F-84BE50348953}"/>
              </a:ext>
            </a:extLst>
          </p:cNvPr>
          <p:cNvSpPr>
            <a:spLocks noGrp="1"/>
          </p:cNvSpPr>
          <p:nvPr>
            <p:ph type="title"/>
          </p:nvPr>
        </p:nvSpPr>
        <p:spPr/>
        <p:txBody>
          <a:bodyPr/>
          <a:lstStyle/>
          <a:p>
            <a:r>
              <a:rPr lang="en-GB" dirty="0"/>
              <a:t>Sources of data </a:t>
            </a:r>
          </a:p>
        </p:txBody>
      </p:sp>
      <p:sp>
        <p:nvSpPr>
          <p:cNvPr id="3" name="Text Placeholder 2">
            <a:extLst>
              <a:ext uri="{FF2B5EF4-FFF2-40B4-BE49-F238E27FC236}">
                <a16:creationId xmlns:a16="http://schemas.microsoft.com/office/drawing/2014/main" id="{923A92EA-9B12-80B4-9A8E-F6991D45EE27}"/>
              </a:ext>
            </a:extLst>
          </p:cNvPr>
          <p:cNvSpPr>
            <a:spLocks noGrp="1"/>
          </p:cNvSpPr>
          <p:nvPr>
            <p:ph type="body" sz="quarter" idx="13"/>
          </p:nvPr>
        </p:nvSpPr>
        <p:spPr/>
        <p:txBody>
          <a:bodyPr>
            <a:normAutofit/>
          </a:bodyPr>
          <a:lstStyle/>
          <a:p>
            <a:r>
              <a:rPr lang="en-GB" sz="2800" dirty="0"/>
              <a:t>Official agencies – mainly central government </a:t>
            </a:r>
          </a:p>
          <a:p>
            <a:r>
              <a:rPr lang="en-GB" sz="2800" dirty="0"/>
              <a:t>International statistical time series </a:t>
            </a:r>
          </a:p>
          <a:p>
            <a:r>
              <a:rPr lang="en-GB" sz="2800" dirty="0"/>
              <a:t>Research institutions </a:t>
            </a:r>
          </a:p>
          <a:p>
            <a:r>
              <a:rPr lang="en-GB" sz="2800" dirty="0"/>
              <a:t>Individual academics - research grants </a:t>
            </a:r>
          </a:p>
          <a:p>
            <a:r>
              <a:rPr lang="en-GB" sz="2800" dirty="0"/>
              <a:t>Market research agencies </a:t>
            </a:r>
          </a:p>
          <a:p>
            <a:r>
              <a:rPr lang="en-GB" sz="2800" dirty="0"/>
              <a:t>Public records/historical sources</a:t>
            </a:r>
          </a:p>
        </p:txBody>
      </p:sp>
      <p:sp>
        <p:nvSpPr>
          <p:cNvPr id="4" name="Slide Number Placeholder 3">
            <a:extLst>
              <a:ext uri="{FF2B5EF4-FFF2-40B4-BE49-F238E27FC236}">
                <a16:creationId xmlns:a16="http://schemas.microsoft.com/office/drawing/2014/main" id="{9CA32758-5097-F0AC-F1BB-C88469AD34A5}"/>
              </a:ext>
            </a:extLst>
          </p:cNvPr>
          <p:cNvSpPr>
            <a:spLocks noGrp="1"/>
          </p:cNvSpPr>
          <p:nvPr>
            <p:ph type="sldNum" sz="quarter" idx="12"/>
          </p:nvPr>
        </p:nvSpPr>
        <p:spPr/>
        <p:txBody>
          <a:bodyPr/>
          <a:lstStyle/>
          <a:p>
            <a:fld id="{016687C5-7511-7743-B429-3BDBE272F28B}" type="slidenum">
              <a:rPr lang="en-US" smtClean="0"/>
              <a:t>4</a:t>
            </a:fld>
            <a:endParaRPr lang="en-US"/>
          </a:p>
        </p:txBody>
      </p:sp>
    </p:spTree>
    <p:extLst>
      <p:ext uri="{BB962C8B-B14F-4D97-AF65-F5344CB8AC3E}">
        <p14:creationId xmlns:p14="http://schemas.microsoft.com/office/powerpoint/2010/main" val="130679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2330-0F85-735F-D564-0A69D3CF75EE}"/>
              </a:ext>
            </a:extLst>
          </p:cNvPr>
          <p:cNvSpPr>
            <a:spLocks noGrp="1"/>
          </p:cNvSpPr>
          <p:nvPr>
            <p:ph type="title"/>
          </p:nvPr>
        </p:nvSpPr>
        <p:spPr/>
        <p:txBody>
          <a:bodyPr/>
          <a:lstStyle/>
          <a:p>
            <a:r>
              <a:rPr lang="en-GB" dirty="0"/>
              <a:t>Types of data collections</a:t>
            </a:r>
          </a:p>
        </p:txBody>
      </p:sp>
      <p:sp>
        <p:nvSpPr>
          <p:cNvPr id="3" name="Text Placeholder 2">
            <a:extLst>
              <a:ext uri="{FF2B5EF4-FFF2-40B4-BE49-F238E27FC236}">
                <a16:creationId xmlns:a16="http://schemas.microsoft.com/office/drawing/2014/main" id="{5C8CC8CB-C2A5-234A-4B90-E311FBB41B4A}"/>
              </a:ext>
            </a:extLst>
          </p:cNvPr>
          <p:cNvSpPr>
            <a:spLocks noGrp="1"/>
          </p:cNvSpPr>
          <p:nvPr>
            <p:ph type="body" sz="quarter" idx="13"/>
          </p:nvPr>
        </p:nvSpPr>
        <p:spPr/>
        <p:txBody>
          <a:bodyPr/>
          <a:lstStyle/>
          <a:p>
            <a:r>
              <a:rPr lang="en-GB" sz="2800" dirty="0"/>
              <a:t>Survey microdata</a:t>
            </a:r>
          </a:p>
          <a:p>
            <a:pPr lvl="1"/>
            <a:r>
              <a:rPr lang="en-GB" sz="2400" dirty="0"/>
              <a:t>Cross-sectional </a:t>
            </a:r>
          </a:p>
          <a:p>
            <a:pPr lvl="1"/>
            <a:r>
              <a:rPr lang="en-GB" sz="2400" dirty="0"/>
              <a:t>Longitudinal </a:t>
            </a:r>
          </a:p>
          <a:p>
            <a:r>
              <a:rPr lang="en-GB" sz="2800" dirty="0"/>
              <a:t>Aggregate statistics</a:t>
            </a:r>
          </a:p>
          <a:p>
            <a:r>
              <a:rPr lang="en-GB" sz="2800" dirty="0"/>
              <a:t>International data</a:t>
            </a:r>
          </a:p>
          <a:p>
            <a:r>
              <a:rPr lang="en-GB" sz="2800" dirty="0"/>
              <a:t>Census data </a:t>
            </a:r>
          </a:p>
          <a:p>
            <a:r>
              <a:rPr lang="en-GB" sz="2800" dirty="0"/>
              <a:t>Qualitative and mixed methods data </a:t>
            </a:r>
          </a:p>
          <a:p>
            <a:endParaRPr lang="en-GB" dirty="0"/>
          </a:p>
        </p:txBody>
      </p:sp>
      <p:sp>
        <p:nvSpPr>
          <p:cNvPr id="4" name="Slide Number Placeholder 3">
            <a:extLst>
              <a:ext uri="{FF2B5EF4-FFF2-40B4-BE49-F238E27FC236}">
                <a16:creationId xmlns:a16="http://schemas.microsoft.com/office/drawing/2014/main" id="{E3B1E01F-B0F6-B396-0ADC-A66CA83E39FB}"/>
              </a:ext>
            </a:extLst>
          </p:cNvPr>
          <p:cNvSpPr>
            <a:spLocks noGrp="1"/>
          </p:cNvSpPr>
          <p:nvPr>
            <p:ph type="sldNum" sz="quarter" idx="12"/>
          </p:nvPr>
        </p:nvSpPr>
        <p:spPr/>
        <p:txBody>
          <a:bodyPr/>
          <a:lstStyle/>
          <a:p>
            <a:fld id="{016687C5-7511-7743-B429-3BDBE272F28B}" type="slidenum">
              <a:rPr lang="en-US" smtClean="0"/>
              <a:t>5</a:t>
            </a:fld>
            <a:endParaRPr lang="en-US"/>
          </a:p>
        </p:txBody>
      </p:sp>
    </p:spTree>
    <p:extLst>
      <p:ext uri="{BB962C8B-B14F-4D97-AF65-F5344CB8AC3E}">
        <p14:creationId xmlns:p14="http://schemas.microsoft.com/office/powerpoint/2010/main" val="129159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6198-37E8-C779-400B-76AED25EDDAD}"/>
              </a:ext>
            </a:extLst>
          </p:cNvPr>
          <p:cNvSpPr>
            <a:spLocks noGrp="1"/>
          </p:cNvSpPr>
          <p:nvPr>
            <p:ph type="title"/>
          </p:nvPr>
        </p:nvSpPr>
        <p:spPr/>
        <p:txBody>
          <a:bodyPr/>
          <a:lstStyle/>
          <a:p>
            <a:r>
              <a:rPr lang="en-GB" dirty="0"/>
              <a:t>How to find and access data from the UKDS </a:t>
            </a:r>
            <a:r>
              <a:rPr lang="en-GB" dirty="0">
                <a:solidFill>
                  <a:schemeClr val="bg1"/>
                </a:solidFill>
              </a:rPr>
              <a:t>5</a:t>
            </a:r>
          </a:p>
        </p:txBody>
      </p:sp>
      <p:sp>
        <p:nvSpPr>
          <p:cNvPr id="3" name="Text Placeholder 2">
            <a:extLst>
              <a:ext uri="{FF2B5EF4-FFF2-40B4-BE49-F238E27FC236}">
                <a16:creationId xmlns:a16="http://schemas.microsoft.com/office/drawing/2014/main" id="{C52CA6F8-5709-F4F9-8B1F-43DAB3C1E9BE}"/>
              </a:ext>
            </a:extLst>
          </p:cNvPr>
          <p:cNvSpPr>
            <a:spLocks noGrp="1"/>
          </p:cNvSpPr>
          <p:nvPr>
            <p:ph type="body" sz="quarter" idx="13"/>
          </p:nvPr>
        </p:nvSpPr>
        <p:spPr/>
        <p:txBody>
          <a:bodyPr/>
          <a:lstStyle/>
          <a:p>
            <a:r>
              <a:rPr lang="en-GB" dirty="0"/>
              <a:t>Catalogue search tool</a:t>
            </a:r>
          </a:p>
          <a:p>
            <a:r>
              <a:rPr lang="en-GB" dirty="0"/>
              <a:t>Browse data pages </a:t>
            </a:r>
          </a:p>
          <a:p>
            <a:pPr lvl="1"/>
            <a:r>
              <a:rPr lang="en-GB" dirty="0"/>
              <a:t>Theme </a:t>
            </a:r>
          </a:p>
          <a:p>
            <a:pPr lvl="1"/>
            <a:r>
              <a:rPr lang="en-GB" dirty="0"/>
              <a:t>Data type</a:t>
            </a:r>
          </a:p>
          <a:p>
            <a:pPr lvl="1"/>
            <a:r>
              <a:rPr lang="en-GB" dirty="0"/>
              <a:t>Teaching data </a:t>
            </a:r>
          </a:p>
          <a:p>
            <a:r>
              <a:rPr lang="en-GB" dirty="0"/>
              <a:t>Variable and question bank </a:t>
            </a:r>
          </a:p>
          <a:p>
            <a:r>
              <a:rPr lang="en-GB" dirty="0" err="1"/>
              <a:t>Qualibank</a:t>
            </a:r>
            <a:r>
              <a:rPr lang="en-GB" dirty="0"/>
              <a:t> </a:t>
            </a:r>
          </a:p>
          <a:p>
            <a:r>
              <a:rPr lang="en-GB" dirty="0"/>
              <a:t>HASSET Thesaurus </a:t>
            </a:r>
          </a:p>
          <a:p>
            <a:pPr marL="0" indent="0">
              <a:buNone/>
            </a:pPr>
            <a:endParaRPr lang="en-GB" dirty="0"/>
          </a:p>
        </p:txBody>
      </p:sp>
      <p:sp>
        <p:nvSpPr>
          <p:cNvPr id="4" name="Slide Number Placeholder 3">
            <a:extLst>
              <a:ext uri="{FF2B5EF4-FFF2-40B4-BE49-F238E27FC236}">
                <a16:creationId xmlns:a16="http://schemas.microsoft.com/office/drawing/2014/main" id="{B063B850-7B4C-1636-8EF9-69DB468A2DCD}"/>
              </a:ext>
            </a:extLst>
          </p:cNvPr>
          <p:cNvSpPr>
            <a:spLocks noGrp="1"/>
          </p:cNvSpPr>
          <p:nvPr>
            <p:ph type="sldNum" sz="quarter" idx="12"/>
          </p:nvPr>
        </p:nvSpPr>
        <p:spPr/>
        <p:txBody>
          <a:bodyPr/>
          <a:lstStyle/>
          <a:p>
            <a:fld id="{016687C5-7511-7743-B429-3BDBE272F28B}" type="slidenum">
              <a:rPr lang="en-US" smtClean="0"/>
              <a:t>6</a:t>
            </a:fld>
            <a:endParaRPr lang="en-US"/>
          </a:p>
        </p:txBody>
      </p:sp>
    </p:spTree>
    <p:extLst>
      <p:ext uri="{BB962C8B-B14F-4D97-AF65-F5344CB8AC3E}">
        <p14:creationId xmlns:p14="http://schemas.microsoft.com/office/powerpoint/2010/main" val="7927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9838-50CC-2303-AAD3-0A6FD9168254}"/>
              </a:ext>
            </a:extLst>
          </p:cNvPr>
          <p:cNvSpPr>
            <a:spLocks noGrp="1"/>
          </p:cNvSpPr>
          <p:nvPr>
            <p:ph type="title"/>
          </p:nvPr>
        </p:nvSpPr>
        <p:spPr>
          <a:xfrm>
            <a:off x="838200" y="-548819"/>
            <a:ext cx="9977271" cy="548819"/>
          </a:xfrm>
        </p:spPr>
        <p:txBody>
          <a:bodyPr vert="horz" lIns="91440" tIns="45720" rIns="91440" bIns="45720" rtlCol="0" anchor="b">
            <a:noAutofit/>
          </a:bodyPr>
          <a:lstStyle/>
          <a:p>
            <a:r>
              <a:rPr lang="en-GB" dirty="0"/>
              <a:t>UKDS HASSET Thesaurus </a:t>
            </a:r>
          </a:p>
        </p:txBody>
      </p:sp>
      <p:pic>
        <p:nvPicPr>
          <p:cNvPr id="6" name="Picture 5" descr="UKDS HASSET thesaurus page ">
            <a:extLst>
              <a:ext uri="{FF2B5EF4-FFF2-40B4-BE49-F238E27FC236}">
                <a16:creationId xmlns:a16="http://schemas.microsoft.com/office/drawing/2014/main" id="{BDEBCD09-058B-D266-658A-2038F8487D17}"/>
              </a:ext>
            </a:extLst>
          </p:cNvPr>
          <p:cNvPicPr>
            <a:picLocks noChangeAspect="1"/>
          </p:cNvPicPr>
          <p:nvPr/>
        </p:nvPicPr>
        <p:blipFill>
          <a:blip r:embed="rId3"/>
          <a:stretch>
            <a:fillRect/>
          </a:stretch>
        </p:blipFill>
        <p:spPr>
          <a:xfrm>
            <a:off x="1103209" y="370424"/>
            <a:ext cx="9985582" cy="6117152"/>
          </a:xfrm>
          <a:prstGeom prst="rect">
            <a:avLst/>
          </a:prstGeom>
        </p:spPr>
      </p:pic>
      <p:sp>
        <p:nvSpPr>
          <p:cNvPr id="4" name="Slide Number Placeholder 3">
            <a:extLst>
              <a:ext uri="{FF2B5EF4-FFF2-40B4-BE49-F238E27FC236}">
                <a16:creationId xmlns:a16="http://schemas.microsoft.com/office/drawing/2014/main" id="{BB05C876-F078-9B0C-75D8-A7337EF5386F}"/>
              </a:ext>
            </a:extLst>
          </p:cNvPr>
          <p:cNvSpPr>
            <a:spLocks noGrp="1"/>
          </p:cNvSpPr>
          <p:nvPr>
            <p:ph type="sldNum" sz="quarter" idx="12"/>
          </p:nvPr>
        </p:nvSpPr>
        <p:spPr/>
        <p:txBody>
          <a:bodyPr/>
          <a:lstStyle/>
          <a:p>
            <a:fld id="{016687C5-7511-7743-B429-3BDBE272F28B}" type="slidenum">
              <a:rPr lang="en-US" smtClean="0"/>
              <a:t>7</a:t>
            </a:fld>
            <a:endParaRPr lang="en-US"/>
          </a:p>
        </p:txBody>
      </p:sp>
    </p:spTree>
    <p:extLst>
      <p:ext uri="{BB962C8B-B14F-4D97-AF65-F5344CB8AC3E}">
        <p14:creationId xmlns:p14="http://schemas.microsoft.com/office/powerpoint/2010/main" val="243796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a:extLst>
              <a:ext uri="{C183D7F6-B498-43B3-948B-1728B52AA6E4}">
                <adec:decorative xmlns:adec="http://schemas.microsoft.com/office/drawing/2017/decorative" val="1"/>
              </a:ext>
            </a:extLst>
          </p:cNvPr>
          <p:cNvGrpSpPr/>
          <p:nvPr/>
        </p:nvGrpSpPr>
        <p:grpSpPr>
          <a:xfrm>
            <a:off x="832103" y="5032250"/>
            <a:ext cx="3798570" cy="1141730"/>
            <a:chOff x="832103" y="5032250"/>
            <a:chExt cx="3798570" cy="1141730"/>
          </a:xfrm>
          <a:solidFill>
            <a:srgbClr val="702082"/>
          </a:solidFill>
        </p:grpSpPr>
        <p:sp>
          <p:nvSpPr>
            <p:cNvPr id="33" name="object 33"/>
            <p:cNvSpPr/>
            <p:nvPr/>
          </p:nvSpPr>
          <p:spPr>
            <a:xfrm>
              <a:off x="838580" y="5038727"/>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34" name="object 34"/>
            <p:cNvSpPr/>
            <p:nvPr/>
          </p:nvSpPr>
          <p:spPr>
            <a:xfrm>
              <a:off x="838580" y="5038727"/>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24" name="object 24">
            <a:extLst>
              <a:ext uri="{C183D7F6-B498-43B3-948B-1728B52AA6E4}">
                <adec:decorative xmlns:adec="http://schemas.microsoft.com/office/drawing/2017/decorative" val="1"/>
              </a:ext>
            </a:extLst>
          </p:cNvPr>
          <p:cNvGrpSpPr/>
          <p:nvPr/>
        </p:nvGrpSpPr>
        <p:grpSpPr>
          <a:xfrm>
            <a:off x="831913" y="3844103"/>
            <a:ext cx="3799204" cy="1143000"/>
            <a:chOff x="831913" y="3844103"/>
            <a:chExt cx="3799204" cy="1143000"/>
          </a:xfrm>
          <a:solidFill>
            <a:srgbClr val="702082"/>
          </a:solidFill>
        </p:grpSpPr>
        <p:sp>
          <p:nvSpPr>
            <p:cNvPr id="25" name="object 25"/>
            <p:cNvSpPr/>
            <p:nvPr/>
          </p:nvSpPr>
          <p:spPr>
            <a:xfrm>
              <a:off x="838580" y="3850770"/>
              <a:ext cx="3785870" cy="1129665"/>
            </a:xfrm>
            <a:custGeom>
              <a:avLst/>
              <a:gdLst/>
              <a:ahLst/>
              <a:cxnLst/>
              <a:rect l="l" t="t" r="r" b="b"/>
              <a:pathLst>
                <a:path w="3785870" h="1129664">
                  <a:moveTo>
                    <a:pt x="3597402" y="0"/>
                  </a:moveTo>
                  <a:lnTo>
                    <a:pt x="188214" y="0"/>
                  </a:lnTo>
                  <a:lnTo>
                    <a:pt x="138178" y="6723"/>
                  </a:lnTo>
                  <a:lnTo>
                    <a:pt x="93217" y="25696"/>
                  </a:lnTo>
                  <a:lnTo>
                    <a:pt x="55125" y="55125"/>
                  </a:lnTo>
                  <a:lnTo>
                    <a:pt x="25696" y="93217"/>
                  </a:lnTo>
                  <a:lnTo>
                    <a:pt x="6723" y="138178"/>
                  </a:lnTo>
                  <a:lnTo>
                    <a:pt x="0" y="188213"/>
                  </a:lnTo>
                  <a:lnTo>
                    <a:pt x="0" y="941057"/>
                  </a:lnTo>
                  <a:lnTo>
                    <a:pt x="6723" y="991093"/>
                  </a:lnTo>
                  <a:lnTo>
                    <a:pt x="25696" y="1036056"/>
                  </a:lnTo>
                  <a:lnTo>
                    <a:pt x="55125" y="1074151"/>
                  </a:lnTo>
                  <a:lnTo>
                    <a:pt x="93218" y="1103584"/>
                  </a:lnTo>
                  <a:lnTo>
                    <a:pt x="138178" y="1122559"/>
                  </a:lnTo>
                  <a:lnTo>
                    <a:pt x="188214" y="1129283"/>
                  </a:lnTo>
                  <a:lnTo>
                    <a:pt x="3597402" y="1129283"/>
                  </a:lnTo>
                  <a:lnTo>
                    <a:pt x="3647437" y="1122559"/>
                  </a:lnTo>
                  <a:lnTo>
                    <a:pt x="3692397" y="1103584"/>
                  </a:lnTo>
                  <a:lnTo>
                    <a:pt x="3730490" y="1074151"/>
                  </a:lnTo>
                  <a:lnTo>
                    <a:pt x="3759919" y="1036056"/>
                  </a:lnTo>
                  <a:lnTo>
                    <a:pt x="3778892" y="991093"/>
                  </a:lnTo>
                  <a:lnTo>
                    <a:pt x="3785616" y="941057"/>
                  </a:lnTo>
                  <a:lnTo>
                    <a:pt x="3785616" y="188213"/>
                  </a:lnTo>
                  <a:lnTo>
                    <a:pt x="3778892" y="138178"/>
                  </a:lnTo>
                  <a:lnTo>
                    <a:pt x="3759919" y="93217"/>
                  </a:lnTo>
                  <a:lnTo>
                    <a:pt x="3730490" y="55125"/>
                  </a:lnTo>
                  <a:lnTo>
                    <a:pt x="3692398" y="25696"/>
                  </a:lnTo>
                  <a:lnTo>
                    <a:pt x="3647437" y="6723"/>
                  </a:lnTo>
                  <a:lnTo>
                    <a:pt x="3597402" y="0"/>
                  </a:lnTo>
                  <a:close/>
                </a:path>
              </a:pathLst>
            </a:custGeom>
            <a:grpFill/>
          </p:spPr>
          <p:txBody>
            <a:bodyPr wrap="square" lIns="0" tIns="0" rIns="0" bIns="0" rtlCol="0"/>
            <a:lstStyle/>
            <a:p>
              <a:endParaRPr/>
            </a:p>
          </p:txBody>
        </p:sp>
        <p:sp>
          <p:nvSpPr>
            <p:cNvPr id="26" name="object 26"/>
            <p:cNvSpPr/>
            <p:nvPr/>
          </p:nvSpPr>
          <p:spPr>
            <a:xfrm>
              <a:off x="838580" y="3850770"/>
              <a:ext cx="3785870" cy="1129665"/>
            </a:xfrm>
            <a:custGeom>
              <a:avLst/>
              <a:gdLst/>
              <a:ahLst/>
              <a:cxnLst/>
              <a:rect l="l" t="t" r="r" b="b"/>
              <a:pathLst>
                <a:path w="3785870" h="1129664">
                  <a:moveTo>
                    <a:pt x="0" y="188213"/>
                  </a:moveTo>
                  <a:lnTo>
                    <a:pt x="6723" y="138178"/>
                  </a:lnTo>
                  <a:lnTo>
                    <a:pt x="25696" y="93217"/>
                  </a:lnTo>
                  <a:lnTo>
                    <a:pt x="55125" y="55125"/>
                  </a:lnTo>
                  <a:lnTo>
                    <a:pt x="93217" y="25696"/>
                  </a:lnTo>
                  <a:lnTo>
                    <a:pt x="138178" y="6723"/>
                  </a:lnTo>
                  <a:lnTo>
                    <a:pt x="188214" y="0"/>
                  </a:lnTo>
                  <a:lnTo>
                    <a:pt x="3597402" y="0"/>
                  </a:lnTo>
                  <a:lnTo>
                    <a:pt x="3647437" y="6723"/>
                  </a:lnTo>
                  <a:lnTo>
                    <a:pt x="3692398" y="25696"/>
                  </a:lnTo>
                  <a:lnTo>
                    <a:pt x="3730490" y="55125"/>
                  </a:lnTo>
                  <a:lnTo>
                    <a:pt x="3759919" y="93217"/>
                  </a:lnTo>
                  <a:lnTo>
                    <a:pt x="3778892" y="138178"/>
                  </a:lnTo>
                  <a:lnTo>
                    <a:pt x="3785616" y="188213"/>
                  </a:lnTo>
                  <a:lnTo>
                    <a:pt x="3785616" y="941057"/>
                  </a:lnTo>
                  <a:lnTo>
                    <a:pt x="3778892" y="991093"/>
                  </a:lnTo>
                  <a:lnTo>
                    <a:pt x="3759919" y="1036056"/>
                  </a:lnTo>
                  <a:lnTo>
                    <a:pt x="3730490" y="1074151"/>
                  </a:lnTo>
                  <a:lnTo>
                    <a:pt x="3692397" y="1103584"/>
                  </a:lnTo>
                  <a:lnTo>
                    <a:pt x="3647437" y="1122559"/>
                  </a:lnTo>
                  <a:lnTo>
                    <a:pt x="3597402" y="1129283"/>
                  </a:lnTo>
                  <a:lnTo>
                    <a:pt x="188214" y="1129283"/>
                  </a:lnTo>
                  <a:lnTo>
                    <a:pt x="138178" y="1122559"/>
                  </a:lnTo>
                  <a:lnTo>
                    <a:pt x="93218" y="1103584"/>
                  </a:lnTo>
                  <a:lnTo>
                    <a:pt x="55125" y="1074151"/>
                  </a:lnTo>
                  <a:lnTo>
                    <a:pt x="25696" y="1036056"/>
                  </a:lnTo>
                  <a:lnTo>
                    <a:pt x="6723" y="991093"/>
                  </a:lnTo>
                  <a:lnTo>
                    <a:pt x="0" y="941057"/>
                  </a:lnTo>
                  <a:lnTo>
                    <a:pt x="0" y="188213"/>
                  </a:lnTo>
                  <a:close/>
                </a:path>
              </a:pathLst>
            </a:custGeom>
            <a:grpFill/>
            <a:ln w="12954">
              <a:solidFill>
                <a:srgbClr val="FFFFFF"/>
              </a:solidFill>
            </a:ln>
          </p:spPr>
          <p:txBody>
            <a:bodyPr wrap="square" lIns="0" tIns="0" rIns="0" bIns="0" rtlCol="0"/>
            <a:lstStyle/>
            <a:p>
              <a:endParaRPr/>
            </a:p>
          </p:txBody>
        </p:sp>
      </p:grpSp>
      <p:grpSp>
        <p:nvGrpSpPr>
          <p:cNvPr id="16" name="object 16">
            <a:extLst>
              <a:ext uri="{C183D7F6-B498-43B3-948B-1728B52AA6E4}">
                <adec:decorative xmlns:adec="http://schemas.microsoft.com/office/drawing/2017/decorative" val="1"/>
              </a:ext>
            </a:extLst>
          </p:cNvPr>
          <p:cNvGrpSpPr/>
          <p:nvPr/>
        </p:nvGrpSpPr>
        <p:grpSpPr>
          <a:xfrm>
            <a:off x="831913" y="2659190"/>
            <a:ext cx="3799204" cy="1142365"/>
            <a:chOff x="831913" y="2659190"/>
            <a:chExt cx="3799204" cy="1142365"/>
          </a:xfrm>
          <a:solidFill>
            <a:srgbClr val="702082"/>
          </a:solidFill>
        </p:grpSpPr>
        <p:sp>
          <p:nvSpPr>
            <p:cNvPr id="17" name="object 17"/>
            <p:cNvSpPr/>
            <p:nvPr/>
          </p:nvSpPr>
          <p:spPr>
            <a:xfrm>
              <a:off x="838580" y="2665858"/>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18" name="object 18"/>
            <p:cNvSpPr/>
            <p:nvPr/>
          </p:nvSpPr>
          <p:spPr>
            <a:xfrm>
              <a:off x="838580" y="2665858"/>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831913" y="1474280"/>
            <a:ext cx="3799204" cy="1142365"/>
            <a:chOff x="831913" y="1474280"/>
            <a:chExt cx="3799204" cy="1142365"/>
          </a:xfrm>
          <a:solidFill>
            <a:srgbClr val="702082"/>
          </a:solidFill>
        </p:grpSpPr>
        <p:sp>
          <p:nvSpPr>
            <p:cNvPr id="9" name="object 9"/>
            <p:cNvSpPr/>
            <p:nvPr/>
          </p:nvSpPr>
          <p:spPr>
            <a:xfrm>
              <a:off x="838580" y="1480948"/>
              <a:ext cx="3785870" cy="1129030"/>
            </a:xfrm>
            <a:custGeom>
              <a:avLst/>
              <a:gdLst/>
              <a:ahLst/>
              <a:cxnLst/>
              <a:rect l="l" t="t" r="r" b="b"/>
              <a:pathLst>
                <a:path w="3785870" h="1129030">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solidFill>
                  <a:srgbClr val="702082"/>
                </a:solidFill>
              </a:endParaRPr>
            </a:p>
          </p:txBody>
        </p:sp>
        <p:sp>
          <p:nvSpPr>
            <p:cNvPr id="10" name="object 10"/>
            <p:cNvSpPr/>
            <p:nvPr/>
          </p:nvSpPr>
          <p:spPr>
            <a:xfrm>
              <a:off x="838580" y="1480948"/>
              <a:ext cx="3785870" cy="1129030"/>
            </a:xfrm>
            <a:custGeom>
              <a:avLst/>
              <a:gdLst/>
              <a:ahLst/>
              <a:cxnLst/>
              <a:rect l="l" t="t" r="r" b="b"/>
              <a:pathLst>
                <a:path w="3785870" h="1129030">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solidFill>
                  <a:srgbClr val="702082"/>
                </a:solidFill>
              </a:endParaRPr>
            </a:p>
          </p:txBody>
        </p:sp>
      </p:grpSp>
      <p:sp>
        <p:nvSpPr>
          <p:cNvPr id="6" name="object 6"/>
          <p:cNvSpPr txBox="1">
            <a:spLocks noGrp="1"/>
          </p:cNvSpPr>
          <p:nvPr>
            <p:ph type="title"/>
          </p:nvPr>
        </p:nvSpPr>
        <p:spPr>
          <a:xfrm>
            <a:off x="916939" y="466967"/>
            <a:ext cx="3912870" cy="574040"/>
          </a:xfrm>
          <a:prstGeom prst="rect">
            <a:avLst/>
          </a:prstGeom>
        </p:spPr>
        <p:txBody>
          <a:bodyPr vert="horz" wrap="square" lIns="0" tIns="12700" rIns="0" bIns="0" rtlCol="0">
            <a:spAutoFit/>
          </a:bodyPr>
          <a:lstStyle/>
          <a:p>
            <a:pPr marL="12700">
              <a:lnSpc>
                <a:spcPct val="100000"/>
              </a:lnSpc>
              <a:spcBef>
                <a:spcPts val="100"/>
              </a:spcBef>
            </a:pPr>
            <a:r>
              <a:rPr sz="3600" spc="-5" dirty="0"/>
              <a:t>Data</a:t>
            </a:r>
            <a:r>
              <a:rPr sz="3600" spc="-245" dirty="0"/>
              <a:t> </a:t>
            </a:r>
            <a:r>
              <a:rPr sz="3600" dirty="0"/>
              <a:t>Access</a:t>
            </a:r>
            <a:r>
              <a:rPr sz="3600" spc="-45" dirty="0"/>
              <a:t> </a:t>
            </a:r>
            <a:r>
              <a:rPr sz="3600" spc="-5" dirty="0">
                <a:solidFill>
                  <a:srgbClr val="702082"/>
                </a:solidFill>
              </a:rPr>
              <a:t>Policy</a:t>
            </a:r>
            <a:endParaRPr sz="3600" dirty="0">
              <a:solidFill>
                <a:srgbClr val="702082"/>
              </a:solidFill>
            </a:endParaRPr>
          </a:p>
        </p:txBody>
      </p:sp>
      <p:grpSp>
        <p:nvGrpSpPr>
          <p:cNvPr id="2" name="object 2">
            <a:extLst>
              <a:ext uri="{C183D7F6-B498-43B3-948B-1728B52AA6E4}">
                <adec:decorative xmlns:adec="http://schemas.microsoft.com/office/drawing/2017/decorative" val="1"/>
              </a:ext>
            </a:extLst>
          </p:cNvPr>
          <p:cNvGrpSpPr/>
          <p:nvPr/>
        </p:nvGrpSpPr>
        <p:grpSpPr>
          <a:xfrm>
            <a:off x="4617529" y="1587058"/>
            <a:ext cx="7574915" cy="5271135"/>
            <a:chOff x="4617529" y="1587058"/>
            <a:chExt cx="7574915" cy="5271135"/>
          </a:xfrm>
        </p:grpSpPr>
        <p:pic>
          <p:nvPicPr>
            <p:cNvPr id="3" name="object 3"/>
            <p:cNvPicPr/>
            <p:nvPr/>
          </p:nvPicPr>
          <p:blipFill>
            <a:blip r:embed="rId3" cstate="print"/>
            <a:stretch>
              <a:fillRect/>
            </a:stretch>
          </p:blipFill>
          <p:spPr>
            <a:xfrm>
              <a:off x="8052053" y="2718053"/>
              <a:ext cx="4139945" cy="4139945"/>
            </a:xfrm>
            <a:prstGeom prst="rect">
              <a:avLst/>
            </a:prstGeom>
          </p:spPr>
        </p:pic>
        <p:sp>
          <p:nvSpPr>
            <p:cNvPr id="4" name="object 4"/>
            <p:cNvSpPr/>
            <p:nvPr/>
          </p:nvSpPr>
          <p:spPr>
            <a:xfrm>
              <a:off x="4624197" y="1593725"/>
              <a:ext cx="6730365" cy="902969"/>
            </a:xfrm>
            <a:custGeom>
              <a:avLst/>
              <a:gdLst/>
              <a:ahLst/>
              <a:cxnLst/>
              <a:rect l="l" t="t" r="r" b="b"/>
              <a:pathLst>
                <a:path w="6730365" h="902969">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CDD1DD">
                <a:alpha val="90194"/>
              </a:srgbClr>
            </a:solidFill>
          </p:spPr>
          <p:txBody>
            <a:bodyPr wrap="square" lIns="0" tIns="0" rIns="0" bIns="0" rtlCol="0"/>
            <a:lstStyle/>
            <a:p>
              <a:endParaRPr/>
            </a:p>
          </p:txBody>
        </p:sp>
        <p:sp>
          <p:nvSpPr>
            <p:cNvPr id="5" name="object 5"/>
            <p:cNvSpPr/>
            <p:nvPr/>
          </p:nvSpPr>
          <p:spPr>
            <a:xfrm>
              <a:off x="4624197" y="1593725"/>
              <a:ext cx="6730365" cy="902969"/>
            </a:xfrm>
            <a:custGeom>
              <a:avLst/>
              <a:gdLst/>
              <a:ahLst/>
              <a:cxnLst/>
              <a:rect l="l" t="t" r="r" b="b"/>
              <a:pathLst>
                <a:path w="6730365" h="902969">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ln w="12953">
              <a:solidFill>
                <a:srgbClr val="CDD1DD"/>
              </a:solidFill>
            </a:ln>
          </p:spPr>
          <p:txBody>
            <a:bodyPr wrap="square" lIns="0" tIns="0" rIns="0" bIns="0" rtlCol="0"/>
            <a:lstStyle/>
            <a:p>
              <a:endParaRPr/>
            </a:p>
          </p:txBody>
        </p:sp>
      </p:grpSp>
      <p:sp>
        <p:nvSpPr>
          <p:cNvPr id="11" name="object 11"/>
          <p:cNvSpPr txBox="1"/>
          <p:nvPr/>
        </p:nvSpPr>
        <p:spPr>
          <a:xfrm>
            <a:off x="1296668" y="1741142"/>
            <a:ext cx="2866390"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Controlled</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7" name="object 7"/>
          <p:cNvSpPr txBox="1"/>
          <p:nvPr/>
        </p:nvSpPr>
        <p:spPr>
          <a:xfrm>
            <a:off x="4713984" y="1616143"/>
            <a:ext cx="621792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Accessed </a:t>
            </a:r>
            <a:r>
              <a:rPr sz="2700" dirty="0">
                <a:solidFill>
                  <a:srgbClr val="6F1F82"/>
                </a:solidFill>
                <a:latin typeface="Arial MT"/>
                <a:cs typeface="Arial MT"/>
              </a:rPr>
              <a:t>via a </a:t>
            </a:r>
            <a:r>
              <a:rPr sz="2700" spc="-5" dirty="0">
                <a:solidFill>
                  <a:srgbClr val="6F1F82"/>
                </a:solidFill>
                <a:latin typeface="Arial MT"/>
                <a:cs typeface="Arial MT"/>
              </a:rPr>
              <a:t>Safe Room, SecureLab </a:t>
            </a:r>
            <a:r>
              <a:rPr sz="2700" spc="-740" dirty="0">
                <a:solidFill>
                  <a:srgbClr val="6F1F82"/>
                </a:solidFill>
                <a:latin typeface="Arial MT"/>
                <a:cs typeface="Arial MT"/>
              </a:rPr>
              <a:t> </a:t>
            </a:r>
            <a:r>
              <a:rPr sz="2700" spc="-5" dirty="0">
                <a:solidFill>
                  <a:srgbClr val="6F1F82"/>
                </a:solidFill>
                <a:latin typeface="Arial MT"/>
                <a:cs typeface="Arial MT"/>
              </a:rPr>
              <a:t>within </a:t>
            </a:r>
            <a:r>
              <a:rPr sz="2700" dirty="0">
                <a:solidFill>
                  <a:srgbClr val="6F1F82"/>
                </a:solidFill>
                <a:latin typeface="Arial MT"/>
                <a:cs typeface="Arial MT"/>
              </a:rPr>
              <a:t>the</a:t>
            </a:r>
            <a:r>
              <a:rPr sz="2700" spc="-10" dirty="0">
                <a:solidFill>
                  <a:srgbClr val="6F1F82"/>
                </a:solidFill>
                <a:latin typeface="Arial MT"/>
                <a:cs typeface="Arial MT"/>
              </a:rPr>
              <a:t> </a:t>
            </a:r>
            <a:r>
              <a:rPr sz="2700" spc="-5" dirty="0">
                <a:solidFill>
                  <a:srgbClr val="6F1F82"/>
                </a:solidFill>
                <a:latin typeface="Arial MT"/>
                <a:cs typeface="Arial MT"/>
              </a:rPr>
              <a:t>UK</a:t>
            </a:r>
            <a:r>
              <a:rPr sz="2700" spc="-10" dirty="0">
                <a:solidFill>
                  <a:srgbClr val="6F1F82"/>
                </a:solidFill>
                <a:latin typeface="Arial MT"/>
                <a:cs typeface="Arial MT"/>
              </a:rPr>
              <a:t> </a:t>
            </a:r>
            <a:r>
              <a:rPr sz="2700" spc="-5" dirty="0">
                <a:solidFill>
                  <a:srgbClr val="6F1F82"/>
                </a:solidFill>
                <a:latin typeface="Arial MT"/>
                <a:cs typeface="Arial MT"/>
              </a:rPr>
              <a:t>or</a:t>
            </a:r>
            <a:r>
              <a:rPr sz="2700" dirty="0">
                <a:solidFill>
                  <a:srgbClr val="6F1F82"/>
                </a:solidFill>
                <a:latin typeface="Arial MT"/>
                <a:cs typeface="Arial MT"/>
              </a:rPr>
              <a:t> the</a:t>
            </a:r>
            <a:r>
              <a:rPr sz="2700" spc="-10" dirty="0">
                <a:solidFill>
                  <a:srgbClr val="2B5595"/>
                </a:solidFill>
                <a:latin typeface="Arial MT"/>
                <a:cs typeface="Arial MT"/>
              </a:rPr>
              <a:t> </a:t>
            </a:r>
            <a:r>
              <a:rPr sz="2700" u="heavy" spc="-5" dirty="0">
                <a:solidFill>
                  <a:srgbClr val="2B5595"/>
                </a:solidFill>
                <a:uFill>
                  <a:solidFill>
                    <a:srgbClr val="2B5595"/>
                  </a:solidFill>
                </a:uFill>
                <a:latin typeface="Arial MT"/>
                <a:cs typeface="Arial MT"/>
                <a:hlinkClick r:id="rId4"/>
              </a:rPr>
              <a:t>SafePod</a:t>
            </a:r>
            <a:r>
              <a:rPr sz="2700" u="heavy" dirty="0">
                <a:solidFill>
                  <a:srgbClr val="2B5595"/>
                </a:solidFill>
                <a:uFill>
                  <a:solidFill>
                    <a:srgbClr val="2B5595"/>
                  </a:solidFill>
                </a:uFill>
                <a:latin typeface="Arial MT"/>
                <a:cs typeface="Arial MT"/>
                <a:hlinkClick r:id="rId4"/>
              </a:rPr>
              <a:t> </a:t>
            </a:r>
            <a:r>
              <a:rPr sz="2700" u="heavy" spc="-5" dirty="0">
                <a:solidFill>
                  <a:srgbClr val="2B5595"/>
                </a:solidFill>
                <a:uFill>
                  <a:solidFill>
                    <a:srgbClr val="2B5595"/>
                  </a:solidFill>
                </a:uFill>
                <a:latin typeface="Arial MT"/>
                <a:cs typeface="Arial MT"/>
                <a:hlinkClick r:id="rId4"/>
              </a:rPr>
              <a:t>Network</a:t>
            </a:r>
            <a:endParaRPr sz="2700" dirty="0">
              <a:latin typeface="Arial MT"/>
              <a:cs typeface="Arial MT"/>
            </a:endParaRPr>
          </a:p>
        </p:txBody>
      </p:sp>
      <p:grpSp>
        <p:nvGrpSpPr>
          <p:cNvPr id="12" name="object 12">
            <a:extLst>
              <a:ext uri="{C183D7F6-B498-43B3-948B-1728B52AA6E4}">
                <adec:decorative xmlns:adec="http://schemas.microsoft.com/office/drawing/2017/decorative" val="1"/>
              </a:ext>
            </a:extLst>
          </p:cNvPr>
          <p:cNvGrpSpPr/>
          <p:nvPr/>
        </p:nvGrpSpPr>
        <p:grpSpPr>
          <a:xfrm>
            <a:off x="4617529" y="2771968"/>
            <a:ext cx="6743700" cy="916305"/>
            <a:chOff x="4617529" y="2771968"/>
            <a:chExt cx="6743700" cy="916305"/>
          </a:xfrm>
          <a:solidFill>
            <a:srgbClr val="D2D6E0"/>
          </a:solidFill>
        </p:grpSpPr>
        <p:sp>
          <p:nvSpPr>
            <p:cNvPr id="13" name="object 13"/>
            <p:cNvSpPr/>
            <p:nvPr/>
          </p:nvSpPr>
          <p:spPr>
            <a:xfrm>
              <a:off x="4624197" y="2778635"/>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14" name="object 14"/>
            <p:cNvSpPr/>
            <p:nvPr/>
          </p:nvSpPr>
          <p:spPr>
            <a:xfrm>
              <a:off x="4624197" y="2778635"/>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CD6DC"/>
              </a:solidFill>
            </a:ln>
          </p:spPr>
          <p:txBody>
            <a:bodyPr wrap="square" lIns="0" tIns="0" rIns="0" bIns="0" rtlCol="0"/>
            <a:lstStyle/>
            <a:p>
              <a:endParaRPr/>
            </a:p>
          </p:txBody>
        </p:sp>
      </p:grpSp>
      <p:sp>
        <p:nvSpPr>
          <p:cNvPr id="19" name="object 19"/>
          <p:cNvSpPr txBox="1"/>
          <p:nvPr/>
        </p:nvSpPr>
        <p:spPr>
          <a:xfrm>
            <a:off x="1051272" y="2926318"/>
            <a:ext cx="335724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Safeguarded</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15" name="object 15"/>
          <p:cNvSpPr txBox="1"/>
          <p:nvPr/>
        </p:nvSpPr>
        <p:spPr>
          <a:xfrm>
            <a:off x="4713984" y="2801318"/>
            <a:ext cx="6142355"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End user licence (requires registration) </a:t>
            </a:r>
            <a:r>
              <a:rPr sz="2700" spc="-740" dirty="0">
                <a:solidFill>
                  <a:srgbClr val="6F1F82"/>
                </a:solidFill>
                <a:latin typeface="Arial MT"/>
                <a:cs typeface="Arial MT"/>
              </a:rPr>
              <a:t> </a:t>
            </a:r>
            <a:r>
              <a:rPr sz="2700" spc="-5" dirty="0">
                <a:solidFill>
                  <a:srgbClr val="6F1F82"/>
                </a:solidFill>
                <a:latin typeface="Arial MT"/>
                <a:cs typeface="Arial MT"/>
              </a:rPr>
              <a:t>and special licence</a:t>
            </a:r>
            <a:r>
              <a:rPr sz="2700" spc="-10" dirty="0">
                <a:solidFill>
                  <a:srgbClr val="6F1F82"/>
                </a:solidFill>
                <a:latin typeface="Arial MT"/>
                <a:cs typeface="Arial MT"/>
              </a:rPr>
              <a:t> </a:t>
            </a:r>
            <a:r>
              <a:rPr sz="2700" spc="-5" dirty="0">
                <a:solidFill>
                  <a:srgbClr val="6F1F82"/>
                </a:solidFill>
                <a:latin typeface="Arial MT"/>
                <a:cs typeface="Arial MT"/>
              </a:rPr>
              <a:t>(requires</a:t>
            </a:r>
            <a:r>
              <a:rPr sz="2700" dirty="0">
                <a:solidFill>
                  <a:srgbClr val="6F1F82"/>
                </a:solidFill>
                <a:latin typeface="Arial MT"/>
                <a:cs typeface="Arial MT"/>
              </a:rPr>
              <a:t> a</a:t>
            </a:r>
            <a:r>
              <a:rPr sz="2700" spc="-15" dirty="0">
                <a:solidFill>
                  <a:srgbClr val="6F1F82"/>
                </a:solidFill>
                <a:latin typeface="Arial MT"/>
                <a:cs typeface="Arial MT"/>
              </a:rPr>
              <a:t> </a:t>
            </a:r>
            <a:r>
              <a:rPr sz="2700" dirty="0">
                <a:solidFill>
                  <a:srgbClr val="6F1F82"/>
                </a:solidFill>
                <a:latin typeface="Arial MT"/>
                <a:cs typeface="Arial MT"/>
              </a:rPr>
              <a:t>form)</a:t>
            </a:r>
            <a:endParaRPr sz="2700" dirty="0">
              <a:latin typeface="Arial MT"/>
              <a:cs typeface="Arial MT"/>
            </a:endParaRPr>
          </a:p>
        </p:txBody>
      </p:sp>
      <p:grpSp>
        <p:nvGrpSpPr>
          <p:cNvPr id="20" name="object 20">
            <a:extLst>
              <a:ext uri="{C183D7F6-B498-43B3-948B-1728B52AA6E4}">
                <adec:decorative xmlns:adec="http://schemas.microsoft.com/office/drawing/2017/decorative" val="1"/>
              </a:ext>
            </a:extLst>
          </p:cNvPr>
          <p:cNvGrpSpPr/>
          <p:nvPr/>
        </p:nvGrpSpPr>
        <p:grpSpPr>
          <a:xfrm>
            <a:off x="4617529" y="3956877"/>
            <a:ext cx="6743700" cy="916305"/>
            <a:chOff x="4617529" y="3956877"/>
            <a:chExt cx="6743700" cy="916305"/>
          </a:xfrm>
          <a:solidFill>
            <a:srgbClr val="D2D6E0"/>
          </a:solidFill>
        </p:grpSpPr>
        <p:sp>
          <p:nvSpPr>
            <p:cNvPr id="21" name="object 21"/>
            <p:cNvSpPr/>
            <p:nvPr/>
          </p:nvSpPr>
          <p:spPr>
            <a:xfrm>
              <a:off x="4624197" y="3963545"/>
              <a:ext cx="6730365" cy="902969"/>
            </a:xfrm>
            <a:custGeom>
              <a:avLst/>
              <a:gdLst/>
              <a:ahLst/>
              <a:cxnLst/>
              <a:rect l="l" t="t" r="r" b="b"/>
              <a:pathLst>
                <a:path w="6730365" h="902970">
                  <a:moveTo>
                    <a:pt x="6579488" y="0"/>
                  </a:moveTo>
                  <a:lnTo>
                    <a:pt x="0" y="0"/>
                  </a:lnTo>
                  <a:lnTo>
                    <a:pt x="0" y="902969"/>
                  </a:lnTo>
                  <a:lnTo>
                    <a:pt x="6579488" y="902969"/>
                  </a:lnTo>
                  <a:lnTo>
                    <a:pt x="6627059" y="895296"/>
                  </a:lnTo>
                  <a:lnTo>
                    <a:pt x="6668371" y="873931"/>
                  </a:lnTo>
                  <a:lnTo>
                    <a:pt x="6700948" y="841352"/>
                  </a:lnTo>
                  <a:lnTo>
                    <a:pt x="6722312" y="800040"/>
                  </a:lnTo>
                  <a:lnTo>
                    <a:pt x="6729983" y="752474"/>
                  </a:lnTo>
                  <a:lnTo>
                    <a:pt x="6729983" y="150494"/>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22" name="object 22"/>
            <p:cNvSpPr/>
            <p:nvPr/>
          </p:nvSpPr>
          <p:spPr>
            <a:xfrm>
              <a:off x="4624197" y="3963545"/>
              <a:ext cx="6730365" cy="902969"/>
            </a:xfrm>
            <a:custGeom>
              <a:avLst/>
              <a:gdLst/>
              <a:ahLst/>
              <a:cxnLst/>
              <a:rect l="l" t="t" r="r" b="b"/>
              <a:pathLst>
                <a:path w="6730365" h="902970">
                  <a:moveTo>
                    <a:pt x="6729983" y="150494"/>
                  </a:moveTo>
                  <a:lnTo>
                    <a:pt x="6729983" y="752474"/>
                  </a:lnTo>
                  <a:lnTo>
                    <a:pt x="6722312" y="800040"/>
                  </a:lnTo>
                  <a:lnTo>
                    <a:pt x="6700948" y="841352"/>
                  </a:lnTo>
                  <a:lnTo>
                    <a:pt x="6668371" y="873931"/>
                  </a:lnTo>
                  <a:lnTo>
                    <a:pt x="6627059" y="895296"/>
                  </a:lnTo>
                  <a:lnTo>
                    <a:pt x="6579488" y="902969"/>
                  </a:lnTo>
                  <a:lnTo>
                    <a:pt x="0" y="902969"/>
                  </a:lnTo>
                  <a:lnTo>
                    <a:pt x="0" y="0"/>
                  </a:lnTo>
                  <a:lnTo>
                    <a:pt x="6579488" y="0"/>
                  </a:lnTo>
                  <a:lnTo>
                    <a:pt x="6627059" y="7671"/>
                  </a:lnTo>
                  <a:lnTo>
                    <a:pt x="6668371" y="29035"/>
                  </a:lnTo>
                  <a:lnTo>
                    <a:pt x="6700948" y="61612"/>
                  </a:lnTo>
                  <a:lnTo>
                    <a:pt x="6722312" y="102924"/>
                  </a:lnTo>
                  <a:lnTo>
                    <a:pt x="6729983" y="150494"/>
                  </a:lnTo>
                  <a:close/>
                </a:path>
              </a:pathLst>
            </a:custGeom>
            <a:grpFill/>
            <a:ln w="12953">
              <a:solidFill>
                <a:srgbClr val="CCDAD7"/>
              </a:solidFill>
            </a:ln>
          </p:spPr>
          <p:txBody>
            <a:bodyPr wrap="square" lIns="0" tIns="0" rIns="0" bIns="0" rtlCol="0"/>
            <a:lstStyle/>
            <a:p>
              <a:endParaRPr/>
            </a:p>
          </p:txBody>
        </p:sp>
      </p:grpSp>
      <p:sp>
        <p:nvSpPr>
          <p:cNvPr id="27" name="object 27"/>
          <p:cNvSpPr txBox="1"/>
          <p:nvPr/>
        </p:nvSpPr>
        <p:spPr>
          <a:xfrm>
            <a:off x="1424652" y="4111494"/>
            <a:ext cx="2610485"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ReShare</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23" name="object 23"/>
          <p:cNvSpPr txBox="1"/>
          <p:nvPr/>
        </p:nvSpPr>
        <p:spPr>
          <a:xfrm>
            <a:off x="4713984" y="3986494"/>
            <a:ext cx="603123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 controls</a:t>
            </a:r>
            <a:r>
              <a:rPr sz="2700" spc="5" dirty="0">
                <a:solidFill>
                  <a:srgbClr val="6F1F82"/>
                </a:solidFill>
                <a:latin typeface="Arial MT"/>
                <a:cs typeface="Arial MT"/>
              </a:rPr>
              <a:t> </a:t>
            </a:r>
            <a:r>
              <a:rPr sz="2700" spc="-5" dirty="0">
                <a:solidFill>
                  <a:srgbClr val="6F1F82"/>
                </a:solidFill>
                <a:latin typeface="Arial MT"/>
                <a:cs typeface="Arial MT"/>
              </a:rPr>
              <a:t>set by</a:t>
            </a:r>
            <a:r>
              <a:rPr sz="2700" spc="5" dirty="0">
                <a:solidFill>
                  <a:srgbClr val="6F1F82"/>
                </a:solidFill>
                <a:latin typeface="Arial MT"/>
                <a:cs typeface="Arial MT"/>
              </a:rPr>
              <a:t> </a:t>
            </a:r>
            <a:r>
              <a:rPr sz="2700" dirty="0">
                <a:solidFill>
                  <a:srgbClr val="6F1F82"/>
                </a:solidFill>
                <a:latin typeface="Arial MT"/>
                <a:cs typeface="Arial MT"/>
              </a:rPr>
              <a:t>the</a:t>
            </a:r>
            <a:r>
              <a:rPr sz="2700" spc="-5" dirty="0">
                <a:solidFill>
                  <a:srgbClr val="6F1F82"/>
                </a:solidFill>
                <a:latin typeface="Arial MT"/>
                <a:cs typeface="Arial MT"/>
              </a:rPr>
              <a:t> data</a:t>
            </a:r>
            <a:r>
              <a:rPr sz="2700" spc="5" dirty="0">
                <a:solidFill>
                  <a:srgbClr val="6F1F82"/>
                </a:solidFill>
                <a:latin typeface="Arial MT"/>
                <a:cs typeface="Arial MT"/>
              </a:rPr>
              <a:t> </a:t>
            </a:r>
            <a:r>
              <a:rPr sz="2700" spc="-5" dirty="0">
                <a:solidFill>
                  <a:srgbClr val="6F1F82"/>
                </a:solidFill>
                <a:latin typeface="Arial MT"/>
                <a:cs typeface="Arial MT"/>
              </a:rPr>
              <a:t>owner </a:t>
            </a:r>
            <a:r>
              <a:rPr sz="2700" spc="-735" dirty="0">
                <a:solidFill>
                  <a:srgbClr val="6F1F82"/>
                </a:solidFill>
                <a:latin typeface="Arial MT"/>
                <a:cs typeface="Arial MT"/>
              </a:rPr>
              <a:t> </a:t>
            </a:r>
            <a:r>
              <a:rPr sz="2700" spc="-5" dirty="0">
                <a:solidFill>
                  <a:srgbClr val="6F1F82"/>
                </a:solidFill>
                <a:latin typeface="Arial MT"/>
                <a:cs typeface="Arial MT"/>
              </a:rPr>
              <a:t>and can vary</a:t>
            </a:r>
            <a:endParaRPr sz="2700">
              <a:latin typeface="Arial MT"/>
              <a:cs typeface="Arial MT"/>
            </a:endParaRPr>
          </a:p>
        </p:txBody>
      </p:sp>
      <p:grpSp>
        <p:nvGrpSpPr>
          <p:cNvPr id="28" name="object 28">
            <a:extLst>
              <a:ext uri="{C183D7F6-B498-43B3-948B-1728B52AA6E4}">
                <adec:decorative xmlns:adec="http://schemas.microsoft.com/office/drawing/2017/decorative" val="1"/>
              </a:ext>
            </a:extLst>
          </p:cNvPr>
          <p:cNvGrpSpPr/>
          <p:nvPr/>
        </p:nvGrpSpPr>
        <p:grpSpPr>
          <a:xfrm>
            <a:off x="4617529" y="5142550"/>
            <a:ext cx="6743700" cy="916305"/>
            <a:chOff x="4617529" y="5142550"/>
            <a:chExt cx="6743700" cy="916305"/>
          </a:xfrm>
          <a:solidFill>
            <a:srgbClr val="D2D6E0"/>
          </a:solidFill>
        </p:grpSpPr>
        <p:sp>
          <p:nvSpPr>
            <p:cNvPr id="29" name="object 29"/>
            <p:cNvSpPr/>
            <p:nvPr/>
          </p:nvSpPr>
          <p:spPr>
            <a:xfrm>
              <a:off x="4624197" y="5149217"/>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30" name="object 30"/>
            <p:cNvSpPr/>
            <p:nvPr/>
          </p:nvSpPr>
          <p:spPr>
            <a:xfrm>
              <a:off x="4624197" y="5149217"/>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AD9D1"/>
              </a:solidFill>
            </a:ln>
          </p:spPr>
          <p:txBody>
            <a:bodyPr wrap="square" lIns="0" tIns="0" rIns="0" bIns="0" rtlCol="0"/>
            <a:lstStyle/>
            <a:p>
              <a:endParaRPr/>
            </a:p>
          </p:txBody>
        </p:sp>
      </p:grpSp>
      <p:sp>
        <p:nvSpPr>
          <p:cNvPr id="35" name="object 35"/>
          <p:cNvSpPr txBox="1"/>
          <p:nvPr/>
        </p:nvSpPr>
        <p:spPr>
          <a:xfrm>
            <a:off x="1739392" y="5299015"/>
            <a:ext cx="198310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Open</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a:latin typeface="Arial MT"/>
              <a:cs typeface="Arial MT"/>
            </a:endParaRPr>
          </a:p>
        </p:txBody>
      </p:sp>
      <p:sp>
        <p:nvSpPr>
          <p:cNvPr id="31" name="object 31"/>
          <p:cNvSpPr txBox="1"/>
          <p:nvPr/>
        </p:nvSpPr>
        <p:spPr>
          <a:xfrm>
            <a:off x="4713984" y="5349087"/>
            <a:ext cx="5970905" cy="436880"/>
          </a:xfrm>
          <a:prstGeom prst="rect">
            <a:avLst/>
          </a:prstGeom>
        </p:spPr>
        <p:txBody>
          <a:bodyPr vert="horz" wrap="square" lIns="0" tIns="12700" rIns="0" bIns="0" rtlCol="0">
            <a:spAutoFit/>
          </a:bodyPr>
          <a:lstStyle/>
          <a:p>
            <a:pPr marL="241300" indent="-229235">
              <a:lnSpc>
                <a:spcPct val="100000"/>
              </a:lnSpc>
              <a:spcBef>
                <a:spcPts val="100"/>
              </a:spcBef>
              <a:buChar char="•"/>
              <a:tabLst>
                <a:tab pos="241935" algn="l"/>
              </a:tabLst>
            </a:pPr>
            <a:r>
              <a:rPr sz="2700" spc="-5" dirty="0">
                <a:solidFill>
                  <a:srgbClr val="6F1F82"/>
                </a:solidFill>
                <a:latin typeface="Arial MT"/>
                <a:cs typeface="Arial MT"/>
              </a:rPr>
              <a:t>Can be</a:t>
            </a:r>
            <a:r>
              <a:rPr sz="2700" spc="-10" dirty="0">
                <a:solidFill>
                  <a:srgbClr val="6F1F82"/>
                </a:solidFill>
                <a:latin typeface="Arial MT"/>
                <a:cs typeface="Arial MT"/>
              </a:rPr>
              <a:t> </a:t>
            </a:r>
            <a:r>
              <a:rPr sz="2700" spc="-5" dirty="0">
                <a:solidFill>
                  <a:srgbClr val="6F1F82"/>
                </a:solidFill>
                <a:latin typeface="Arial MT"/>
                <a:cs typeface="Arial MT"/>
              </a:rPr>
              <a:t>used</a:t>
            </a:r>
            <a:r>
              <a:rPr sz="2700" dirty="0">
                <a:solidFill>
                  <a:srgbClr val="6F1F82"/>
                </a:solidFill>
                <a:latin typeface="Arial MT"/>
                <a:cs typeface="Arial MT"/>
              </a:rPr>
              <a:t> </a:t>
            </a:r>
            <a:r>
              <a:rPr sz="2700" spc="-5" dirty="0">
                <a:solidFill>
                  <a:srgbClr val="6F1F82"/>
                </a:solidFill>
                <a:latin typeface="Arial MT"/>
                <a:cs typeface="Arial MT"/>
              </a:rPr>
              <a:t>by all without</a:t>
            </a:r>
            <a:r>
              <a:rPr sz="2700" dirty="0">
                <a:solidFill>
                  <a:srgbClr val="6F1F82"/>
                </a:solidFill>
                <a:latin typeface="Arial MT"/>
                <a:cs typeface="Arial MT"/>
              </a:rPr>
              <a:t> </a:t>
            </a:r>
            <a:r>
              <a:rPr sz="2700" spc="-5" dirty="0">
                <a:solidFill>
                  <a:srgbClr val="6F1F82"/>
                </a:solidFill>
                <a:latin typeface="Arial MT"/>
                <a:cs typeface="Arial MT"/>
              </a:rPr>
              <a:t>registering</a:t>
            </a:r>
            <a:endParaRPr sz="2700">
              <a:latin typeface="Arial MT"/>
              <a:cs typeface="Arial MT"/>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r>
              <a:rPr dirty="0"/>
              <a:t>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E725-A75F-5A15-5DC0-531F024BC01D}"/>
              </a:ext>
            </a:extLst>
          </p:cNvPr>
          <p:cNvSpPr>
            <a:spLocks noGrp="1"/>
          </p:cNvSpPr>
          <p:nvPr>
            <p:ph type="title"/>
          </p:nvPr>
        </p:nvSpPr>
        <p:spPr/>
        <p:txBody>
          <a:bodyPr/>
          <a:lstStyle/>
          <a:p>
            <a:r>
              <a:rPr lang="en-GB" dirty="0"/>
              <a:t>How to register</a:t>
            </a:r>
          </a:p>
        </p:txBody>
      </p:sp>
      <p:sp>
        <p:nvSpPr>
          <p:cNvPr id="3" name="Text Placeholder 2">
            <a:extLst>
              <a:ext uri="{FF2B5EF4-FFF2-40B4-BE49-F238E27FC236}">
                <a16:creationId xmlns:a16="http://schemas.microsoft.com/office/drawing/2014/main" id="{3FCA0208-E41C-7EE9-B457-D9342E9D3522}"/>
              </a:ext>
            </a:extLst>
          </p:cNvPr>
          <p:cNvSpPr>
            <a:spLocks noGrp="1"/>
          </p:cNvSpPr>
          <p:nvPr>
            <p:ph type="body" sz="quarter" idx="13"/>
          </p:nvPr>
        </p:nvSpPr>
        <p:spPr>
          <a:xfrm>
            <a:off x="838200" y="1548713"/>
            <a:ext cx="8843682" cy="4771164"/>
          </a:xfrm>
        </p:spPr>
        <p:txBody>
          <a:bodyPr>
            <a:normAutofit lnSpcReduction="10000"/>
          </a:bodyPr>
          <a:lstStyle/>
          <a:p>
            <a:r>
              <a:rPr lang="en-GB" sz="2800" dirty="0"/>
              <a:t>Logging in via </a:t>
            </a:r>
            <a:r>
              <a:rPr lang="en-GB" sz="2800" dirty="0" err="1"/>
              <a:t>OpenAthens</a:t>
            </a:r>
            <a:r>
              <a:rPr lang="en-GB" sz="2800" dirty="0"/>
              <a:t> or Shibboleth</a:t>
            </a:r>
          </a:p>
          <a:p>
            <a:pPr lvl="1"/>
            <a:r>
              <a:rPr lang="en-GB" sz="2400" dirty="0"/>
              <a:t>UK Universities</a:t>
            </a:r>
          </a:p>
          <a:p>
            <a:pPr lvl="1"/>
            <a:r>
              <a:rPr lang="en-GB" sz="2400" dirty="0"/>
              <a:t>Some further education colleges</a:t>
            </a:r>
          </a:p>
          <a:p>
            <a:pPr lvl="1"/>
            <a:r>
              <a:rPr lang="en-GB" sz="2400" dirty="0"/>
              <a:t>Some UK Government departments</a:t>
            </a:r>
          </a:p>
          <a:p>
            <a:pPr lvl="1"/>
            <a:r>
              <a:rPr lang="en-GB" sz="2400" dirty="0"/>
              <a:t>Local authorities</a:t>
            </a:r>
          </a:p>
          <a:p>
            <a:r>
              <a:rPr lang="en-GB" sz="2800" dirty="0"/>
              <a:t>UK Data Archive username</a:t>
            </a:r>
          </a:p>
          <a:p>
            <a:pPr lvl="1"/>
            <a:r>
              <a:rPr lang="en-GB" sz="2400" dirty="0"/>
              <a:t>International researchers</a:t>
            </a:r>
          </a:p>
          <a:p>
            <a:pPr lvl="1"/>
            <a:r>
              <a:rPr lang="en-GB" sz="2400" dirty="0"/>
              <a:t>Charities</a:t>
            </a:r>
          </a:p>
          <a:p>
            <a:pPr lvl="1"/>
            <a:r>
              <a:rPr lang="en-GB" sz="2400" dirty="0"/>
              <a:t>Think tanks</a:t>
            </a:r>
          </a:p>
          <a:p>
            <a:pPr lvl="1"/>
            <a:r>
              <a:rPr lang="en-GB" sz="2400" dirty="0"/>
              <a:t>Schools</a:t>
            </a:r>
          </a:p>
          <a:p>
            <a:pPr lvl="1"/>
            <a:r>
              <a:rPr lang="en-GB" sz="2400" dirty="0"/>
              <a:t>Personal researchers</a:t>
            </a:r>
          </a:p>
          <a:p>
            <a:pPr lvl="1"/>
            <a:r>
              <a:rPr lang="en-GB" sz="2400" dirty="0"/>
              <a:t>Commercial organisations</a:t>
            </a:r>
          </a:p>
          <a:p>
            <a:endParaRPr lang="en-GB" sz="2800" dirty="0"/>
          </a:p>
        </p:txBody>
      </p:sp>
      <p:sp>
        <p:nvSpPr>
          <p:cNvPr id="4" name="Slide Number Placeholder 3">
            <a:extLst>
              <a:ext uri="{FF2B5EF4-FFF2-40B4-BE49-F238E27FC236}">
                <a16:creationId xmlns:a16="http://schemas.microsoft.com/office/drawing/2014/main" id="{6A44BAE7-E9A1-F87C-A076-6EC461CACFC0}"/>
              </a:ext>
            </a:extLst>
          </p:cNvPr>
          <p:cNvSpPr>
            <a:spLocks noGrp="1"/>
          </p:cNvSpPr>
          <p:nvPr>
            <p:ph type="sldNum" sz="quarter" idx="12"/>
          </p:nvPr>
        </p:nvSpPr>
        <p:spPr/>
        <p:txBody>
          <a:bodyPr/>
          <a:lstStyle/>
          <a:p>
            <a:fld id="{016687C5-7511-7743-B429-3BDBE272F28B}" type="slidenum">
              <a:rPr lang="en-US" smtClean="0"/>
              <a:t>9</a:t>
            </a:fld>
            <a:endParaRPr lang="en-US"/>
          </a:p>
        </p:txBody>
      </p:sp>
    </p:spTree>
    <p:extLst>
      <p:ext uri="{BB962C8B-B14F-4D97-AF65-F5344CB8AC3E}">
        <p14:creationId xmlns:p14="http://schemas.microsoft.com/office/powerpoint/2010/main" val="1253504696"/>
      </p:ext>
    </p:extLst>
  </p:cSld>
  <p:clrMapOvr>
    <a:masterClrMapping/>
  </p:clrMapOvr>
</p:sld>
</file>

<file path=ppt/theme/theme1.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PowerPointTemplate" id="{1E650B2E-4CE4-4FFD-9714-C2B6125D35C3}" vid="{EE646CC7-CCA5-4BF8-90C0-89C204FFE4F1}"/>
    </a:ext>
  </a:extLst>
</a:theme>
</file>

<file path=ppt/theme/theme2.xml><?xml version="1.0" encoding="utf-8"?>
<a:theme xmlns:a="http://schemas.openxmlformats.org/drawingml/2006/main" name="1_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294312E-AE77-431C-91D3-9345BB450366}" vid="{162C1350-C2C1-4115-A8D3-D5C6BA3031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2e6339-9963-4444-b0f2-be5dad007de0" xsi:nil="true"/>
    <lcf76f155ced4ddcb4097134ff3c332f xmlns="28b91107-4a81-451c-84f7-f52706813e2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D5F373B85FCF47AAFC80BC7D80700A" ma:contentTypeVersion="18" ma:contentTypeDescription="Create a new document." ma:contentTypeScope="" ma:versionID="60b3652bd151e168ad041d121ef7a1ab">
  <xsd:schema xmlns:xsd="http://www.w3.org/2001/XMLSchema" xmlns:xs="http://www.w3.org/2001/XMLSchema" xmlns:p="http://schemas.microsoft.com/office/2006/metadata/properties" xmlns:ns2="28b91107-4a81-451c-84f7-f52706813e27" xmlns:ns3="1d2e6339-9963-4444-b0f2-be5dad007de0" targetNamespace="http://schemas.microsoft.com/office/2006/metadata/properties" ma:root="true" ma:fieldsID="1513cfd0a845cfa7a586b0436e4b3e12" ns2:_="" ns3:_="">
    <xsd:import namespace="28b91107-4a81-451c-84f7-f52706813e27"/>
    <xsd:import namespace="1d2e6339-9963-4444-b0f2-be5dad007d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1107-4a81-451c-84f7-f52706813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2e6339-9963-4444-b0f2-be5dad007d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9bc31f-51e0-4109-a170-5affb3c8abc1}" ma:internalName="TaxCatchAll" ma:showField="CatchAllData" ma:web="1d2e6339-9963-4444-b0f2-be5dad007d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4857A-DAF0-4B27-8305-2C4C9694E27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d2e6339-9963-4444-b0f2-be5dad007de0"/>
    <ds:schemaRef ds:uri="http://purl.org/dc/elements/1.1/"/>
    <ds:schemaRef ds:uri="http://schemas.microsoft.com/office/2006/metadata/properties"/>
    <ds:schemaRef ds:uri="28b91107-4a81-451c-84f7-f52706813e27"/>
    <ds:schemaRef ds:uri="http://www.w3.org/XML/1998/namespace"/>
    <ds:schemaRef ds:uri="http://purl.org/dc/terms/"/>
  </ds:schemaRefs>
</ds:datastoreItem>
</file>

<file path=customXml/itemProps2.xml><?xml version="1.0" encoding="utf-8"?>
<ds:datastoreItem xmlns:ds="http://schemas.openxmlformats.org/officeDocument/2006/customXml" ds:itemID="{18608CB2-B8AC-47C1-83A7-D023887F3140}"/>
</file>

<file path=customXml/itemProps3.xml><?xml version="1.0" encoding="utf-8"?>
<ds:datastoreItem xmlns:ds="http://schemas.openxmlformats.org/officeDocument/2006/customXml" ds:itemID="{EE6A3BF6-5E26-4764-BA80-8BC242DCD1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27780</TotalTime>
  <Words>700</Words>
  <Application>Microsoft Office PowerPoint</Application>
  <PresentationFormat>Widescreen</PresentationFormat>
  <Paragraphs>105</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MT</vt:lpstr>
      <vt:lpstr>Calibri</vt:lpstr>
      <vt:lpstr>Helvetica</vt:lpstr>
      <vt:lpstr>Office Theme</vt:lpstr>
      <vt:lpstr>1_Office Theme</vt:lpstr>
      <vt:lpstr>PowerPoint Presentation</vt:lpstr>
      <vt:lpstr>What is the UK Data Service?</vt:lpstr>
      <vt:lpstr>Who is it for?</vt:lpstr>
      <vt:lpstr>Sources of data </vt:lpstr>
      <vt:lpstr>Types of data collections</vt:lpstr>
      <vt:lpstr>How to find and access data from the UKDS 5</vt:lpstr>
      <vt:lpstr>UKDS HASSET Thesaurus </vt:lpstr>
      <vt:lpstr>Data Access Policy</vt:lpstr>
      <vt:lpstr>How to register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Lemon, Fiona F</dc:creator>
  <cp:lastModifiedBy>Jools Kasmire</cp:lastModifiedBy>
  <cp:revision>11</cp:revision>
  <dcterms:created xsi:type="dcterms:W3CDTF">2021-06-22T11:46:42Z</dcterms:created>
  <dcterms:modified xsi:type="dcterms:W3CDTF">2024-03-20T12:41:39Z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0x01010082D5F373B85FCF47AAFC80BC7D80700A</vt:lpwstr>
  </property>
</Properties>
</file>