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16" r:id="rId5"/>
  </p:sldMasterIdLst>
  <p:notesMasterIdLst>
    <p:notesMasterId r:id="rId23"/>
  </p:notesMasterIdLst>
  <p:handoutMasterIdLst>
    <p:handoutMasterId r:id="rId24"/>
  </p:handoutMasterIdLst>
  <p:sldIdLst>
    <p:sldId id="261" r:id="rId6"/>
    <p:sldId id="324" r:id="rId7"/>
    <p:sldId id="325" r:id="rId8"/>
    <p:sldId id="326" r:id="rId9"/>
    <p:sldId id="327" r:id="rId10"/>
    <p:sldId id="360" r:id="rId11"/>
    <p:sldId id="354" r:id="rId12"/>
    <p:sldId id="355" r:id="rId13"/>
    <p:sldId id="356" r:id="rId14"/>
    <p:sldId id="361" r:id="rId15"/>
    <p:sldId id="353" r:id="rId16"/>
    <p:sldId id="357" r:id="rId17"/>
    <p:sldId id="358" r:id="rId18"/>
    <p:sldId id="359" r:id="rId19"/>
    <p:sldId id="352" r:id="rId20"/>
    <p:sldId id="345"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238D"/>
    <a:srgbClr val="D2D6E0"/>
    <a:srgbClr val="702082"/>
    <a:srgbClr val="D9E1E2"/>
    <a:srgbClr val="212322"/>
    <a:srgbClr val="5B6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97DA7-F54A-4802-A734-F8EB2A37C6E4}" v="9" dt="2024-09-18T10:45:57.2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41" autoAdjust="0"/>
  </p:normalViewPr>
  <p:slideViewPr>
    <p:cSldViewPr snapToGrid="0" snapToObjects="1">
      <p:cViewPr varScale="1">
        <p:scale>
          <a:sx n="80" d="100"/>
          <a:sy n="80" d="100"/>
        </p:scale>
        <p:origin x="114" y="846"/>
      </p:cViewPr>
      <p:guideLst/>
    </p:cSldViewPr>
  </p:slideViewPr>
  <p:outlineViewPr>
    <p:cViewPr>
      <p:scale>
        <a:sx n="33" d="100"/>
        <a:sy n="33" d="100"/>
      </p:scale>
      <p:origin x="0" y="-2156"/>
    </p:cViewPr>
  </p:outlineViewPr>
  <p:notesTextViewPr>
    <p:cViewPr>
      <p:scale>
        <a:sx n="1" d="1"/>
        <a:sy n="1" d="1"/>
      </p:scale>
      <p:origin x="0" y="-414"/>
    </p:cViewPr>
  </p:notesTextViewPr>
  <p:sorterViewPr>
    <p:cViewPr>
      <p:scale>
        <a:sx n="80" d="100"/>
        <a:sy n="8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ls Kasmire" userId="d623be19-69c6-4d1b-89e7-ecc750d13e6c" providerId="ADAL" clId="{1D797DA7-F54A-4802-A734-F8EB2A37C6E4}"/>
    <pc:docChg chg="custSel addSld modSld sldOrd">
      <pc:chgData name="Jools Kasmire" userId="d623be19-69c6-4d1b-89e7-ecc750d13e6c" providerId="ADAL" clId="{1D797DA7-F54A-4802-A734-F8EB2A37C6E4}" dt="2024-09-18T10:48:01.603" v="1894" actId="20577"/>
      <pc:docMkLst>
        <pc:docMk/>
      </pc:docMkLst>
      <pc:sldChg chg="modSp ord modNotesTx">
        <pc:chgData name="Jools Kasmire" userId="d623be19-69c6-4d1b-89e7-ecc750d13e6c" providerId="ADAL" clId="{1D797DA7-F54A-4802-A734-F8EB2A37C6E4}" dt="2024-09-18T10:39:01.867" v="1745" actId="6549"/>
        <pc:sldMkLst>
          <pc:docMk/>
          <pc:sldMk cId="2481423235" sldId="353"/>
        </pc:sldMkLst>
        <pc:picChg chg="mod">
          <ac:chgData name="Jools Kasmire" userId="d623be19-69c6-4d1b-89e7-ecc750d13e6c" providerId="ADAL" clId="{1D797DA7-F54A-4802-A734-F8EB2A37C6E4}" dt="2024-09-18T10:25:43.375" v="1" actId="14826"/>
          <ac:picMkLst>
            <pc:docMk/>
            <pc:sldMk cId="2481423235" sldId="353"/>
            <ac:picMk id="8" creationId="{66402C21-6B02-BFB6-DABB-E9F64DFB059A}"/>
          </ac:picMkLst>
        </pc:picChg>
      </pc:sldChg>
      <pc:sldChg chg="ord modNotesTx">
        <pc:chgData name="Jools Kasmire" userId="d623be19-69c6-4d1b-89e7-ecc750d13e6c" providerId="ADAL" clId="{1D797DA7-F54A-4802-A734-F8EB2A37C6E4}" dt="2024-09-18T10:34:52.556" v="1110"/>
        <pc:sldMkLst>
          <pc:docMk/>
          <pc:sldMk cId="3523756120" sldId="354"/>
        </pc:sldMkLst>
      </pc:sldChg>
      <pc:sldChg chg="ord">
        <pc:chgData name="Jools Kasmire" userId="d623be19-69c6-4d1b-89e7-ecc750d13e6c" providerId="ADAL" clId="{1D797DA7-F54A-4802-A734-F8EB2A37C6E4}" dt="2024-09-18T10:34:52.556" v="1110"/>
        <pc:sldMkLst>
          <pc:docMk/>
          <pc:sldMk cId="2251273929" sldId="355"/>
        </pc:sldMkLst>
      </pc:sldChg>
      <pc:sldChg chg="ord">
        <pc:chgData name="Jools Kasmire" userId="d623be19-69c6-4d1b-89e7-ecc750d13e6c" providerId="ADAL" clId="{1D797DA7-F54A-4802-A734-F8EB2A37C6E4}" dt="2024-09-18T10:34:52.556" v="1110"/>
        <pc:sldMkLst>
          <pc:docMk/>
          <pc:sldMk cId="1973001201" sldId="356"/>
        </pc:sldMkLst>
      </pc:sldChg>
      <pc:sldChg chg="modSp modNotesTx">
        <pc:chgData name="Jools Kasmire" userId="d623be19-69c6-4d1b-89e7-ecc750d13e6c" providerId="ADAL" clId="{1D797DA7-F54A-4802-A734-F8EB2A37C6E4}" dt="2024-09-18T10:40:32.337" v="1756" actId="20577"/>
        <pc:sldMkLst>
          <pc:docMk/>
          <pc:sldMk cId="3670179847" sldId="357"/>
        </pc:sldMkLst>
        <pc:picChg chg="mod">
          <ac:chgData name="Jools Kasmire" userId="d623be19-69c6-4d1b-89e7-ecc750d13e6c" providerId="ADAL" clId="{1D797DA7-F54A-4802-A734-F8EB2A37C6E4}" dt="2024-09-18T10:40:15.062" v="1746" actId="14826"/>
          <ac:picMkLst>
            <pc:docMk/>
            <pc:sldMk cId="3670179847" sldId="357"/>
            <ac:picMk id="8" creationId="{CFAEF1D9-3E89-8420-AB4B-F2F65A6DFFF2}"/>
          </ac:picMkLst>
        </pc:picChg>
      </pc:sldChg>
      <pc:sldChg chg="modSp">
        <pc:chgData name="Jools Kasmire" userId="d623be19-69c6-4d1b-89e7-ecc750d13e6c" providerId="ADAL" clId="{1D797DA7-F54A-4802-A734-F8EB2A37C6E4}" dt="2024-09-18T10:42:04.626" v="1757" actId="14826"/>
        <pc:sldMkLst>
          <pc:docMk/>
          <pc:sldMk cId="2546427564" sldId="358"/>
        </pc:sldMkLst>
        <pc:picChg chg="mod">
          <ac:chgData name="Jools Kasmire" userId="d623be19-69c6-4d1b-89e7-ecc750d13e6c" providerId="ADAL" clId="{1D797DA7-F54A-4802-A734-F8EB2A37C6E4}" dt="2024-09-18T10:42:04.626" v="1757" actId="14826"/>
          <ac:picMkLst>
            <pc:docMk/>
            <pc:sldMk cId="2546427564" sldId="358"/>
            <ac:picMk id="8" creationId="{4BC34F21-9CB1-9E42-929A-4720F191E181}"/>
          </ac:picMkLst>
        </pc:picChg>
      </pc:sldChg>
      <pc:sldChg chg="modSp modNotesTx">
        <pc:chgData name="Jools Kasmire" userId="d623be19-69c6-4d1b-89e7-ecc750d13e6c" providerId="ADAL" clId="{1D797DA7-F54A-4802-A734-F8EB2A37C6E4}" dt="2024-09-18T10:48:01.603" v="1894" actId="20577"/>
        <pc:sldMkLst>
          <pc:docMk/>
          <pc:sldMk cId="2345028521" sldId="359"/>
        </pc:sldMkLst>
        <pc:picChg chg="mod">
          <ac:chgData name="Jools Kasmire" userId="d623be19-69c6-4d1b-89e7-ecc750d13e6c" providerId="ADAL" clId="{1D797DA7-F54A-4802-A734-F8EB2A37C6E4}" dt="2024-09-18T10:45:57.212" v="1758" actId="14826"/>
          <ac:picMkLst>
            <pc:docMk/>
            <pc:sldMk cId="2345028521" sldId="359"/>
            <ac:picMk id="8" creationId="{071B6E46-D022-409E-122A-BA307FE5B838}"/>
          </ac:picMkLst>
        </pc:picChg>
      </pc:sldChg>
      <pc:sldChg chg="modSp modNotesTx">
        <pc:chgData name="Jools Kasmire" userId="d623be19-69c6-4d1b-89e7-ecc750d13e6c" providerId="ADAL" clId="{1D797DA7-F54A-4802-A734-F8EB2A37C6E4}" dt="2024-09-18T10:35:53.805" v="1199" actId="20577"/>
        <pc:sldMkLst>
          <pc:docMk/>
          <pc:sldMk cId="368656989" sldId="360"/>
        </pc:sldMkLst>
        <pc:picChg chg="mod">
          <ac:chgData name="Jools Kasmire" userId="d623be19-69c6-4d1b-89e7-ecc750d13e6c" providerId="ADAL" clId="{1D797DA7-F54A-4802-A734-F8EB2A37C6E4}" dt="2024-09-18T10:25:30.134" v="0" actId="14826"/>
          <ac:picMkLst>
            <pc:docMk/>
            <pc:sldMk cId="368656989" sldId="360"/>
            <ac:picMk id="8" creationId="{AE30FD9B-D609-A079-A52D-CD0E98DD2A6A}"/>
          </ac:picMkLst>
        </pc:picChg>
      </pc:sldChg>
      <pc:sldChg chg="add modNotesTx">
        <pc:chgData name="Jools Kasmire" userId="d623be19-69c6-4d1b-89e7-ecc750d13e6c" providerId="ADAL" clId="{1D797DA7-F54A-4802-A734-F8EB2A37C6E4}" dt="2024-09-18T10:37:30.647" v="1575" actId="33524"/>
        <pc:sldMkLst>
          <pc:docMk/>
          <pc:sldMk cId="2340161519" sldId="3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53542-6DB0-433F-A254-AEF992256B1C}" type="datetimeFigureOut">
              <a:rPr lang="en-GB" smtClean="0"/>
              <a:t>18/09/2024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A1C7-F8EB-407D-B268-5D2A8AEBBEE5}" type="slidenum">
              <a:rPr lang="en-GB" smtClean="0"/>
              <a:t>‹#›</a:t>
            </a:fld>
            <a:endParaRPr lang="en-GB"/>
          </a:p>
        </p:txBody>
      </p:sp>
    </p:spTree>
    <p:extLst>
      <p:ext uri="{BB962C8B-B14F-4D97-AF65-F5344CB8AC3E}">
        <p14:creationId xmlns:p14="http://schemas.microsoft.com/office/powerpoint/2010/main" val="1820149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20EB2-56AE-4D49-92A2-200E9A3683D8}"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D74495-12D2-6A47-A762-3590D56449EA}" type="slidenum">
              <a:rPr lang="en-US" smtClean="0"/>
              <a:t>‹#›</a:t>
            </a:fld>
            <a:endParaRPr lang="en-US"/>
          </a:p>
        </p:txBody>
      </p:sp>
    </p:spTree>
    <p:extLst>
      <p:ext uri="{BB962C8B-B14F-4D97-AF65-F5344CB8AC3E}">
        <p14:creationId xmlns:p14="http://schemas.microsoft.com/office/powerpoint/2010/main" val="3712722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Hello everyone. </a:t>
            </a: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 Dr Jools Kasmire from the UK Data Service Computational Social Science training team, based in Manchester.</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Today I’m going to talk to you about The UK Data Service and how it can contribute to an exploration of COVID-19.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 going to start by giving a quick summary of what the UKDS is. </a:t>
            </a: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Then I’m going to give an overview of the data we hold and finally I’ll show you how to get started finding and accessing our data.</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D74495-12D2-6A47-A762-3590D56449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403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90FB-1565-4CF5-A2C0-8D94AA749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B4FCA-E57B-B2BB-9FF2-15793FC6B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CB4CE-1ED7-8A7A-D51A-535A3ACA04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Ok, we are back at the Find Data tab and this time we are ready to search the catalogue. You can find some guidance on how to search, but a good option is just to enter a keyword in the search bar and hit search. In this case, I entered ‘inequality’.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This same search bar is on the UKDS homepage, but wherever you start your search you will get…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ED84C58-D9C1-A302-B58E-14E326C64A5B}"/>
              </a:ext>
            </a:extLst>
          </p:cNvPr>
          <p:cNvSpPr>
            <a:spLocks noGrp="1"/>
          </p:cNvSpPr>
          <p:nvPr>
            <p:ph type="sldNum" sz="quarter" idx="5"/>
          </p:nvPr>
        </p:nvSpPr>
        <p:spPr/>
        <p:txBody>
          <a:bodyPr/>
          <a:lstStyle/>
          <a:p>
            <a:fld id="{95D74495-12D2-6A47-A762-3590D56449EA}" type="slidenum">
              <a:rPr lang="en-US" smtClean="0"/>
              <a:t>10</a:t>
            </a:fld>
            <a:endParaRPr lang="en-US"/>
          </a:p>
        </p:txBody>
      </p:sp>
    </p:spTree>
    <p:extLst>
      <p:ext uri="{BB962C8B-B14F-4D97-AF65-F5344CB8AC3E}">
        <p14:creationId xmlns:p14="http://schemas.microsoft.com/office/powerpoint/2010/main" val="122344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BF94-1417-F68D-A3B8-441F766AE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AAB21-A429-3896-0717-FDF39F2DFF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B17813-7C7D-2BAF-E006-908541A053AA}"/>
              </a:ext>
            </a:extLst>
          </p:cNvPr>
          <p:cNvSpPr>
            <a:spLocks noGrp="1"/>
          </p:cNvSpPr>
          <p:nvPr>
            <p:ph type="body" idx="1"/>
          </p:nvPr>
        </p:nvSpPr>
        <p:spPr/>
        <p:txBody>
          <a:bodyPr/>
          <a:lstStyle/>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Some results for data!  </a:t>
            </a: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catalogue search tool is our most popular way to find data because it is not only intuitive to search by keyword or topic but y</a:t>
            </a:r>
            <a:r>
              <a:rPr lang="en-GB" sz="1800" kern="0" dirty="0">
                <a:solidFill>
                  <a:srgbClr val="000000"/>
                </a:solidFill>
                <a:effectLst/>
                <a:latin typeface="Arial" panose="020B0604020202020204" pitchFamily="34" charset="0"/>
                <a:ea typeface="Times New Roman" panose="02020603050405020304" pitchFamily="18" charset="0"/>
              </a:rPr>
              <a:t>ou can also search for data by study name or number. </a:t>
            </a:r>
          </a:p>
          <a:p>
            <a:pPr marL="0" lvl="0" indent="0" fontAlgn="base">
              <a:lnSpc>
                <a:spcPct val="107000"/>
              </a:lnSpc>
              <a:spcAft>
                <a:spcPts val="800"/>
              </a:spcAft>
              <a:buSzPts val="1000"/>
              <a:buFont typeface="Symbol" panose="05050102010706020507" pitchFamily="18" charset="2"/>
              <a:buNone/>
              <a:tabLst>
                <a:tab pos="457200" algn="l"/>
              </a:tabLst>
            </a:pPr>
            <a:endParaRPr lang="en-GB" sz="1800" kern="0" dirty="0">
              <a:solidFill>
                <a:srgbClr val="000000"/>
              </a:solidFill>
              <a:effectLst/>
              <a:latin typeface="Arial" panose="020B0604020202020204" pitchFamily="34" charset="0"/>
              <a:ea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you have results, you can refine them using these filtering options on the left hand side. </a:t>
            </a:r>
          </a:p>
          <a:p>
            <a:pPr marL="0" lvl="0" indent="0" fontAlgn="base">
              <a:lnSpc>
                <a:spcPct val="107000"/>
              </a:lnSpc>
              <a:spcAft>
                <a:spcPts val="800"/>
              </a:spcAft>
              <a:buSzPts val="1000"/>
              <a:buFont typeface="Symbol" panose="05050102010706020507" pitchFamily="18" charset="2"/>
              <a:buNone/>
              <a:tabLst>
                <a:tab pos="457200" algn="l"/>
              </a:tabLst>
            </a:pPr>
            <a:endPar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Next, I recommend you check the variable and question bank which you can access in a few ways, the easiest from here is just under the search bar. </a:t>
            </a:r>
          </a:p>
        </p:txBody>
      </p:sp>
      <p:sp>
        <p:nvSpPr>
          <p:cNvPr id="4" name="Slide Number Placeholder 3">
            <a:extLst>
              <a:ext uri="{FF2B5EF4-FFF2-40B4-BE49-F238E27FC236}">
                <a16:creationId xmlns:a16="http://schemas.microsoft.com/office/drawing/2014/main" id="{D7AE8EBB-783B-FA02-DD40-48285930EEC1}"/>
              </a:ext>
            </a:extLst>
          </p:cNvPr>
          <p:cNvSpPr>
            <a:spLocks noGrp="1"/>
          </p:cNvSpPr>
          <p:nvPr>
            <p:ph type="sldNum" sz="quarter" idx="5"/>
          </p:nvPr>
        </p:nvSpPr>
        <p:spPr/>
        <p:txBody>
          <a:bodyPr/>
          <a:lstStyle/>
          <a:p>
            <a:fld id="{95D74495-12D2-6A47-A762-3590D56449EA}" type="slidenum">
              <a:rPr lang="en-US" smtClean="0"/>
              <a:t>11</a:t>
            </a:fld>
            <a:endParaRPr lang="en-US"/>
          </a:p>
        </p:txBody>
      </p:sp>
    </p:spTree>
    <p:extLst>
      <p:ext uri="{BB962C8B-B14F-4D97-AF65-F5344CB8AC3E}">
        <p14:creationId xmlns:p14="http://schemas.microsoft.com/office/powerpoint/2010/main" val="2356500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5E560-C7B6-E12C-295E-7307A8F95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23FE3F-76AD-F10D-5131-4BACB0BD38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D01D8A-8BCE-4D7E-5068-267E2FC5AD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You can also search for particular variables within datasets in our variable and question bank. For example, if we type in ‘inequality’ we can see which datasets contain variables on this topic. Just a note on the VAQB though, this doesn’t contain </a:t>
            </a:r>
            <a:r>
              <a:rPr lang="en-GB" sz="1800" i="1" kern="0" dirty="0">
                <a:solidFill>
                  <a:srgbClr val="000000"/>
                </a:solidFill>
                <a:effectLst/>
                <a:latin typeface="Arial" panose="020B0604020202020204" pitchFamily="34" charset="0"/>
                <a:ea typeface="Times New Roman" panose="02020603050405020304" pitchFamily="18" charset="0"/>
              </a:rPr>
              <a:t>all </a:t>
            </a:r>
            <a:r>
              <a:rPr lang="en-GB" sz="1800" kern="0" dirty="0">
                <a:solidFill>
                  <a:srgbClr val="000000"/>
                </a:solidFill>
                <a:effectLst/>
                <a:latin typeface="Arial" panose="020B0604020202020204" pitchFamily="34" charset="0"/>
                <a:ea typeface="Times New Roman" panose="02020603050405020304" pitchFamily="18" charset="0"/>
              </a:rPr>
              <a:t>of the datasets we currently hold, so it’s worth searching the catalogue for later versions of datasets to double check.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The options on the left-hand side here that you can expand with these little plus signs are specific to the variable and question bank. This becomes clear if you instead choose to search instead… </a:t>
            </a:r>
            <a:endParaRPr lang="en-GB" dirty="0"/>
          </a:p>
        </p:txBody>
      </p:sp>
      <p:sp>
        <p:nvSpPr>
          <p:cNvPr id="4" name="Slide Number Placeholder 3">
            <a:extLst>
              <a:ext uri="{FF2B5EF4-FFF2-40B4-BE49-F238E27FC236}">
                <a16:creationId xmlns:a16="http://schemas.microsoft.com/office/drawing/2014/main" id="{1135B840-55CB-8AD0-1848-06E16FAA65AD}"/>
              </a:ext>
            </a:extLst>
          </p:cNvPr>
          <p:cNvSpPr>
            <a:spLocks noGrp="1"/>
          </p:cNvSpPr>
          <p:nvPr>
            <p:ph type="sldNum" sz="quarter" idx="5"/>
          </p:nvPr>
        </p:nvSpPr>
        <p:spPr/>
        <p:txBody>
          <a:bodyPr/>
          <a:lstStyle/>
          <a:p>
            <a:fld id="{95D74495-12D2-6A47-A762-3590D56449EA}" type="slidenum">
              <a:rPr lang="en-US" smtClean="0"/>
              <a:t>12</a:t>
            </a:fld>
            <a:endParaRPr lang="en-US"/>
          </a:p>
        </p:txBody>
      </p:sp>
    </p:spTree>
    <p:extLst>
      <p:ext uri="{BB962C8B-B14F-4D97-AF65-F5344CB8AC3E}">
        <p14:creationId xmlns:p14="http://schemas.microsoft.com/office/powerpoint/2010/main" val="2768626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566EE7-357D-ED42-BFE3-2FBDBA506C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9EE2B-2482-8C81-1C85-9B6037C5DB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A1A549-7D82-2A9E-61B4-F0D1C54DD7B6}"/>
              </a:ext>
            </a:extLst>
          </p:cNvPr>
          <p:cNvSpPr>
            <a:spLocks noGrp="1"/>
          </p:cNvSpPr>
          <p:nvPr>
            <p:ph type="body" idx="1"/>
          </p:nvPr>
        </p:nvSpPr>
        <p:spPr/>
        <p:txBody>
          <a:bodyPr/>
          <a:lstStyle/>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qualibank</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This is especially useful if you are interested in Qualitative data as it allows you to search key terms within different types of qualitative resources.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49F74A32-66CE-4C57-37CE-509AB9D3C7DD}"/>
              </a:ext>
            </a:extLst>
          </p:cNvPr>
          <p:cNvSpPr>
            <a:spLocks noGrp="1"/>
          </p:cNvSpPr>
          <p:nvPr>
            <p:ph type="sldNum" sz="quarter" idx="5"/>
          </p:nvPr>
        </p:nvSpPr>
        <p:spPr/>
        <p:txBody>
          <a:bodyPr/>
          <a:lstStyle/>
          <a:p>
            <a:fld id="{95D74495-12D2-6A47-A762-3590D56449EA}" type="slidenum">
              <a:rPr lang="en-US" smtClean="0"/>
              <a:t>13</a:t>
            </a:fld>
            <a:endParaRPr lang="en-US"/>
          </a:p>
        </p:txBody>
      </p:sp>
    </p:spTree>
    <p:extLst>
      <p:ext uri="{BB962C8B-B14F-4D97-AF65-F5344CB8AC3E}">
        <p14:creationId xmlns:p14="http://schemas.microsoft.com/office/powerpoint/2010/main" val="1392661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B16D8-92E6-587B-2547-BCF7C9B0B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EBF05B-D2E9-481C-4249-F47A0EDA5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8363A8-B0D9-1A35-1559-0A3C9FA8C9B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Finally, we have the HASSET thesaurus. HASSET stands for </a:t>
            </a:r>
            <a:r>
              <a:rPr lang="en-GB" sz="1800" dirty="0">
                <a:solidFill>
                  <a:srgbClr val="484554"/>
                </a:solidFill>
                <a:effectLst/>
                <a:latin typeface="Open Sans" panose="020B0606030504020204" pitchFamily="34" charset="0"/>
                <a:ea typeface="Calibri" panose="020F0502020204030204" pitchFamily="34" charset="0"/>
              </a:rPr>
              <a:t>Humanities and Social Science Electronic Thesaurus, for those to whom it may not be obvious. </a:t>
            </a:r>
            <a:endParaRPr lang="en-GB" sz="1800" b="0" dirty="0">
              <a:solidFill>
                <a:srgbClr val="4845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484554"/>
              </a:solidFill>
              <a:effectLst/>
              <a:latin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This search tool contains key social science terms and related concepts - for example here, EQUALITY  is categorised under RIGHT TO NON-DISCRIMINATION which is itself under CIVIL AND POLITICAL RIGHTS, under HUMAN RIGHTS, under WELL-BEING (SOCIETY).  which is clear when you look at this tool via the hierarchy tab.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Alternatively, you can look at the thesaurus through the alphabetical tab, which is pretty self-explanatory.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solidFill>
                <a:srgbClr val="000000"/>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The thesaurus is helpful to show you what other terms might be useful to search in the catalogue, either because they fall higher or lower in the hierarchy or because they are listed under the related concepts. </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63326E2A-B317-3B74-E7ED-B800E1091EBA}"/>
              </a:ext>
            </a:extLst>
          </p:cNvPr>
          <p:cNvSpPr>
            <a:spLocks noGrp="1"/>
          </p:cNvSpPr>
          <p:nvPr>
            <p:ph type="sldNum" sz="quarter" idx="5"/>
          </p:nvPr>
        </p:nvSpPr>
        <p:spPr/>
        <p:txBody>
          <a:bodyPr/>
          <a:lstStyle/>
          <a:p>
            <a:fld id="{95D74495-12D2-6A47-A762-3590D56449EA}" type="slidenum">
              <a:rPr lang="en-US" smtClean="0"/>
              <a:t>14</a:t>
            </a:fld>
            <a:endParaRPr lang="en-US"/>
          </a:p>
        </p:txBody>
      </p:sp>
    </p:spTree>
    <p:extLst>
      <p:ext uri="{BB962C8B-B14F-4D97-AF65-F5344CB8AC3E}">
        <p14:creationId xmlns:p14="http://schemas.microsoft.com/office/powerpoint/2010/main" val="2866149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 just a quick point on the different data access levels.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Starting at the most restricted types, we have controlled data which is also called secure access data. This data can only be accessed through a Safe Room,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SecureLab</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within the UK or the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SafePod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network.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Next, we have safeguarded data which is available through End User License. Access to this kind of data requires registration. Some of this data is also special licence data which has additional requirements.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There’s also </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ReShare</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data, which is self-</a:t>
            </a:r>
            <a:r>
              <a:rPr lang="en-GB" sz="1800" kern="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depositied</a:t>
            </a:r>
            <a:r>
              <a:rPr lang="en-GB" sz="18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data creators or owners. Access to and controls on this kind of data can vary.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0" dirty="0">
                <a:solidFill>
                  <a:srgbClr val="000000"/>
                </a:solidFill>
                <a:effectLst/>
                <a:latin typeface="Arial" panose="020B0604020202020204" pitchFamily="34" charset="0"/>
                <a:ea typeface="Times New Roman" panose="02020603050405020304" pitchFamily="18" charset="0"/>
              </a:rPr>
              <a:t>Finally, the least restricted type is open data. This is data that can be accessed by anyone, even without the need to register.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15</a:t>
            </a:fld>
            <a:endParaRPr lang="en-US"/>
          </a:p>
        </p:txBody>
      </p:sp>
    </p:spTree>
    <p:extLst>
      <p:ext uri="{BB962C8B-B14F-4D97-AF65-F5344CB8AC3E}">
        <p14:creationId xmlns:p14="http://schemas.microsoft.com/office/powerpoint/2010/main" val="1424558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Importantly, most of the data in our collections can be accessed free of charge.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You can simply register using your institutional log in.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If you don’t have an institutional log in, you can apply to get a UKDA username.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16</a:t>
            </a:fld>
            <a:endParaRPr lang="en-US"/>
          </a:p>
        </p:txBody>
      </p:sp>
    </p:spTree>
    <p:extLst>
      <p:ext uri="{BB962C8B-B14F-4D97-AF65-F5344CB8AC3E}">
        <p14:creationId xmlns:p14="http://schemas.microsoft.com/office/powerpoint/2010/main" val="3745312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solidFill>
                  <a:srgbClr val="000000"/>
                </a:solidFill>
                <a:effectLst/>
                <a:latin typeface="Arial" panose="020B0604020202020204" pitchFamily="34" charset="0"/>
                <a:ea typeface="Times New Roman" panose="02020603050405020304" pitchFamily="18" charset="0"/>
              </a:rPr>
              <a:t>Thanks all for listening and let me know if you have any questions.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17</a:t>
            </a:fld>
            <a:endParaRPr lang="en-US"/>
          </a:p>
        </p:txBody>
      </p:sp>
    </p:spTree>
    <p:extLst>
      <p:ext uri="{BB962C8B-B14F-4D97-AF65-F5344CB8AC3E}">
        <p14:creationId xmlns:p14="http://schemas.microsoft.com/office/powerpoint/2010/main" val="294802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The UKDS is a comprehensive resource funded by the Economic and Social Research Council, one of the many funded by UK Research and Innovation. </a:t>
            </a:r>
          </a:p>
          <a:p>
            <a:pPr rtl="0">
              <a:spcBef>
                <a:spcPts val="0"/>
              </a:spcBef>
              <a:spcAft>
                <a:spcPts val="0"/>
              </a:spcAft>
            </a:pPr>
            <a:endParaRPr lang="en-GB" sz="1800" b="0" i="0" u="none" strike="noStrike" dirty="0">
              <a:solidFill>
                <a:srgbClr val="000000"/>
              </a:solidFill>
              <a:effectLst/>
              <a:latin typeface="Arial" panose="020B0604020202020204" pitchFamily="34" charset="0"/>
            </a:endParaRPr>
          </a:p>
          <a:p>
            <a:pPr rtl="0">
              <a:spcBef>
                <a:spcPts val="0"/>
              </a:spcBef>
              <a:spcAft>
                <a:spcPts val="0"/>
              </a:spcAft>
            </a:pPr>
            <a:r>
              <a:rPr lang="en-GB" sz="1800" b="0" i="0" u="none" strike="noStrike" dirty="0">
                <a:solidFill>
                  <a:srgbClr val="000000"/>
                </a:solidFill>
                <a:effectLst/>
                <a:latin typeface="Arial" panose="020B0604020202020204" pitchFamily="34" charset="0"/>
              </a:rPr>
              <a:t>As such, we provide access to the largest collection of social, economic and population data in the UK.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Data providers deposit their data with us and then we make this available to users.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As well as providing access to all that data, the UKDS provides support, training and guidance to help researchers find, access and use this data. </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2</a:t>
            </a:fld>
            <a:endParaRPr lang="en-US"/>
          </a:p>
        </p:txBody>
      </p:sp>
    </p:spTree>
    <p:extLst>
      <p:ext uri="{BB962C8B-B14F-4D97-AF65-F5344CB8AC3E}">
        <p14:creationId xmlns:p14="http://schemas.microsoft.com/office/powerpoint/2010/main" val="424678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800" b="0" i="0" u="none" strike="noStrike" dirty="0">
                <a:solidFill>
                  <a:srgbClr val="000000"/>
                </a:solidFill>
                <a:effectLst/>
                <a:latin typeface="Arial" panose="020B0604020202020204" pitchFamily="34" charset="0"/>
              </a:rPr>
              <a:t>So, who’s it for? </a:t>
            </a:r>
            <a:endParaRPr lang="en-GB" sz="2800" b="0" dirty="0">
              <a:effectLst/>
            </a:endParaRPr>
          </a:p>
          <a:p>
            <a:pPr rtl="0">
              <a:spcBef>
                <a:spcPts val="0"/>
              </a:spcBef>
              <a:spcAft>
                <a:spcPts val="0"/>
              </a:spcAft>
            </a:pPr>
            <a:br>
              <a:rPr lang="en-GB" sz="2800" b="0" dirty="0">
                <a:effectLst/>
              </a:rPr>
            </a:br>
            <a:r>
              <a:rPr lang="en-GB" sz="1800" b="0" i="0" u="none" strike="noStrike" dirty="0">
                <a:solidFill>
                  <a:srgbClr val="000000"/>
                </a:solidFill>
                <a:effectLst/>
                <a:latin typeface="Arial" panose="020B0604020202020204" pitchFamily="34" charset="0"/>
              </a:rPr>
              <a:t>Well, we like to say it’s for everyone! This includes but is not limited to [read a bit off slide]</a:t>
            </a:r>
            <a:endParaRPr lang="en-GB" sz="2800" b="0" dirty="0">
              <a:effectLst/>
            </a:endParaRPr>
          </a:p>
          <a:p>
            <a:br>
              <a:rPr lang="en-GB" sz="2800" dirty="0"/>
            </a:br>
            <a:br>
              <a:rPr lang="en-GB" dirty="0"/>
            </a:b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3</a:t>
            </a:fld>
            <a:endParaRPr lang="en-US"/>
          </a:p>
        </p:txBody>
      </p:sp>
    </p:spTree>
    <p:extLst>
      <p:ext uri="{BB962C8B-B14F-4D97-AF65-F5344CB8AC3E}">
        <p14:creationId xmlns:p14="http://schemas.microsoft.com/office/powerpoint/2010/main" val="1871612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And our data comes from many different sources - such as [read off slide]</a:t>
            </a:r>
            <a:endParaRPr lang="en-GB" b="0" dirty="0">
              <a:effectLst/>
            </a:endParaRPr>
          </a:p>
          <a:p>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4</a:t>
            </a:fld>
            <a:endParaRPr lang="en-US"/>
          </a:p>
        </p:txBody>
      </p:sp>
    </p:spTree>
    <p:extLst>
      <p:ext uri="{BB962C8B-B14F-4D97-AF65-F5344CB8AC3E}">
        <p14:creationId xmlns:p14="http://schemas.microsoft.com/office/powerpoint/2010/main" val="292285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And we hold data of all different types - mostly survey data, both cross-sectional and longitudinal. </a:t>
            </a:r>
          </a:p>
          <a:p>
            <a:pPr marL="0" algn="l" rtl="0" fontAlgn="t">
              <a:spcBef>
                <a:spcPts val="0"/>
              </a:spcBef>
              <a:spcAft>
                <a:spcPts val="0"/>
              </a:spcAft>
            </a:pPr>
            <a:endParaRPr lang="en-GB" sz="1800" b="0" i="0" u="none" strike="noStrike" dirty="0">
              <a:solidFill>
                <a:srgbClr val="000000"/>
              </a:solidFill>
              <a:effectLst/>
              <a:latin typeface="Arial" panose="020B0604020202020204" pitchFamily="34" charset="0"/>
            </a:endParaRPr>
          </a:p>
          <a:p>
            <a:pPr marL="0" algn="l" rtl="0" fontAlgn="t">
              <a:spcBef>
                <a:spcPts val="0"/>
              </a:spcBef>
              <a:spcAft>
                <a:spcPts val="0"/>
              </a:spcAft>
            </a:pPr>
            <a:r>
              <a:rPr lang="en-GB" sz="1800" b="0" i="0" u="none" strike="noStrike" dirty="0">
                <a:solidFill>
                  <a:srgbClr val="000000"/>
                </a:solidFill>
                <a:effectLst/>
                <a:latin typeface="Arial" panose="020B0604020202020204" pitchFamily="34" charset="0"/>
              </a:rPr>
              <a:t>We also hold aggregate data, international macrodata, census data and qualitative and mixed methods data as well as a few things that don’t fit any of these categories very well. </a:t>
            </a:r>
            <a:endParaRPr lang="en-GB" sz="2800" b="0" dirty="0">
              <a:effectLst/>
            </a:endParaRPr>
          </a:p>
          <a:p>
            <a:endParaRPr lang="en-GB" dirty="0"/>
          </a:p>
          <a:p>
            <a:r>
              <a:rPr lang="en-GB" sz="1200" kern="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now I’ll just quickly cover how you can find and access all of these data from the UKDS. </a:t>
            </a:r>
            <a:endParaRPr lang="en-GB" dirty="0"/>
          </a:p>
        </p:txBody>
      </p:sp>
      <p:sp>
        <p:nvSpPr>
          <p:cNvPr id="4" name="Slide Number Placeholder 3"/>
          <p:cNvSpPr>
            <a:spLocks noGrp="1"/>
          </p:cNvSpPr>
          <p:nvPr>
            <p:ph type="sldNum" sz="quarter" idx="5"/>
          </p:nvPr>
        </p:nvSpPr>
        <p:spPr/>
        <p:txBody>
          <a:bodyPr/>
          <a:lstStyle/>
          <a:p>
            <a:fld id="{95D74495-12D2-6A47-A762-3590D56449EA}" type="slidenum">
              <a:rPr lang="en-US" smtClean="0"/>
              <a:t>5</a:t>
            </a:fld>
            <a:endParaRPr lang="en-US"/>
          </a:p>
        </p:txBody>
      </p:sp>
    </p:spTree>
    <p:extLst>
      <p:ext uri="{BB962C8B-B14F-4D97-AF65-F5344CB8AC3E}">
        <p14:creationId xmlns:p14="http://schemas.microsoft.com/office/powerpoint/2010/main" val="240584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90FB-1565-4CF5-A2C0-8D94AA749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2B4FCA-E57B-B2BB-9FF2-15793FC6BB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CB4CE-1ED7-8A7A-D51A-535A3ACA0466}"/>
              </a:ext>
            </a:extLst>
          </p:cNvPr>
          <p:cNvSpPr>
            <a:spLocks noGrp="1"/>
          </p:cNvSpPr>
          <p:nvPr>
            <p:ph type="body" idx="1"/>
          </p:nvPr>
        </p:nvSpPr>
        <p:spPr/>
        <p:txBody>
          <a:bodyPr/>
          <a:lstStyle/>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If you don’t know how to get started, you can click on the “Find data” tab at the top which directs you to a few common options as well as some links to tutorials to learn more. </a:t>
            </a:r>
          </a:p>
          <a:p>
            <a:pPr marL="0" lvl="0" indent="0" fontAlgn="base">
              <a:lnSpc>
                <a:spcPct val="107000"/>
              </a:lnSpc>
              <a:spcAft>
                <a:spcPts val="800"/>
              </a:spcAft>
              <a:buSzPts val="1000"/>
              <a:buFont typeface="Symbol" panose="05050102010706020507" pitchFamily="18" charset="2"/>
              <a:buNone/>
              <a:tabLst>
                <a:tab pos="457200" algn="l"/>
              </a:tabLst>
            </a:pPr>
            <a:endPar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fontAlgn="base">
              <a:lnSpc>
                <a:spcPct val="107000"/>
              </a:lnSpc>
              <a:spcAft>
                <a:spcPts val="800"/>
              </a:spcAft>
              <a:buSzPts val="1000"/>
              <a:buFont typeface="Symbol" panose="05050102010706020507" pitchFamily="18" charset="2"/>
              <a:buNone/>
              <a:tabLst>
                <a:tab pos="457200" algn="l"/>
              </a:tabLst>
            </a:pPr>
            <a:r>
              <a:rPr lang="en-GB" sz="1800"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We’ll come on to the catalogue search later, but first let’s start by browsing. </a:t>
            </a:r>
          </a:p>
        </p:txBody>
      </p:sp>
      <p:sp>
        <p:nvSpPr>
          <p:cNvPr id="4" name="Slide Number Placeholder 3">
            <a:extLst>
              <a:ext uri="{FF2B5EF4-FFF2-40B4-BE49-F238E27FC236}">
                <a16:creationId xmlns:a16="http://schemas.microsoft.com/office/drawing/2014/main" id="{EED84C58-D9C1-A302-B58E-14E326C64A5B}"/>
              </a:ext>
            </a:extLst>
          </p:cNvPr>
          <p:cNvSpPr>
            <a:spLocks noGrp="1"/>
          </p:cNvSpPr>
          <p:nvPr>
            <p:ph type="sldNum" sz="quarter" idx="5"/>
          </p:nvPr>
        </p:nvSpPr>
        <p:spPr/>
        <p:txBody>
          <a:bodyPr/>
          <a:lstStyle/>
          <a:p>
            <a:fld id="{95D74495-12D2-6A47-A762-3590D56449EA}" type="slidenum">
              <a:rPr lang="en-US" smtClean="0"/>
              <a:t>6</a:t>
            </a:fld>
            <a:endParaRPr lang="en-US"/>
          </a:p>
        </p:txBody>
      </p:sp>
    </p:spTree>
    <p:extLst>
      <p:ext uri="{BB962C8B-B14F-4D97-AF65-F5344CB8AC3E}">
        <p14:creationId xmlns:p14="http://schemas.microsoft.com/office/powerpoint/2010/main" val="3652269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B16175-EBC1-BA61-69F6-A4C174666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1030A1-3284-5F4F-2C72-FD0BD721E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383D7-445F-9C07-3C12-5299423C8F1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Theme is the first browsing option presented to you. Inequality is not a theme in its own right, but some of the themes are clearly relevant, such as economics, education or ethnicity.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There are more themes if you scroll down… But if you KEEP scrolling down you find…</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04F00B3A-469E-8B63-ADE5-9F9E69B760F9}"/>
              </a:ext>
            </a:extLst>
          </p:cNvPr>
          <p:cNvSpPr>
            <a:spLocks noGrp="1"/>
          </p:cNvSpPr>
          <p:nvPr>
            <p:ph type="sldNum" sz="quarter" idx="5"/>
          </p:nvPr>
        </p:nvSpPr>
        <p:spPr/>
        <p:txBody>
          <a:bodyPr/>
          <a:lstStyle/>
          <a:p>
            <a:fld id="{95D74495-12D2-6A47-A762-3590D56449EA}" type="slidenum">
              <a:rPr lang="en-US" smtClean="0"/>
              <a:t>7</a:t>
            </a:fld>
            <a:endParaRPr lang="en-US"/>
          </a:p>
        </p:txBody>
      </p:sp>
    </p:spTree>
    <p:extLst>
      <p:ext uri="{BB962C8B-B14F-4D97-AF65-F5344CB8AC3E}">
        <p14:creationId xmlns:p14="http://schemas.microsoft.com/office/powerpoint/2010/main" val="3510930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92BF0-A608-0A21-2D59-6C22D8BF9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1E880-1897-708E-226A-51E9A2DB8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DEE909-2080-B639-CB51-431849C05E0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You can also browse by data type. Keep scrolling down EVEN more to …</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FCBAC00D-945E-739B-6884-213B805B2C32}"/>
              </a:ext>
            </a:extLst>
          </p:cNvPr>
          <p:cNvSpPr>
            <a:spLocks noGrp="1"/>
          </p:cNvSpPr>
          <p:nvPr>
            <p:ph type="sldNum" sz="quarter" idx="5"/>
          </p:nvPr>
        </p:nvSpPr>
        <p:spPr/>
        <p:txBody>
          <a:bodyPr/>
          <a:lstStyle/>
          <a:p>
            <a:fld id="{95D74495-12D2-6A47-A762-3590D56449EA}" type="slidenum">
              <a:rPr lang="en-US" smtClean="0"/>
              <a:t>8</a:t>
            </a:fld>
            <a:endParaRPr lang="en-US"/>
          </a:p>
        </p:txBody>
      </p:sp>
    </p:spTree>
    <p:extLst>
      <p:ext uri="{BB962C8B-B14F-4D97-AF65-F5344CB8AC3E}">
        <p14:creationId xmlns:p14="http://schemas.microsoft.com/office/powerpoint/2010/main" val="45321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DB933-A997-3079-23DD-15FDEF917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959D9-5841-B5D7-918D-FE48DE378D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8628E-531F-5160-3EDF-AAD2D53C556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Arial" panose="020B0604020202020204" pitchFamily="34" charset="0"/>
              </a:rPr>
              <a:t>Brows by teaching datasets and a few other categories that we have grouped together under ‘general’. </a:t>
            </a:r>
            <a:endParaRPr lang="en-GB" b="0" dirty="0">
              <a:effectLst/>
            </a:endParaRPr>
          </a:p>
          <a:p>
            <a:endParaRPr lang="en-GB" dirty="0"/>
          </a:p>
        </p:txBody>
      </p:sp>
      <p:sp>
        <p:nvSpPr>
          <p:cNvPr id="4" name="Slide Number Placeholder 3">
            <a:extLst>
              <a:ext uri="{FF2B5EF4-FFF2-40B4-BE49-F238E27FC236}">
                <a16:creationId xmlns:a16="http://schemas.microsoft.com/office/drawing/2014/main" id="{7891EEE5-A68F-5C03-CF6B-C90872960E77}"/>
              </a:ext>
            </a:extLst>
          </p:cNvPr>
          <p:cNvSpPr>
            <a:spLocks noGrp="1"/>
          </p:cNvSpPr>
          <p:nvPr>
            <p:ph type="sldNum" sz="quarter" idx="5"/>
          </p:nvPr>
        </p:nvSpPr>
        <p:spPr/>
        <p:txBody>
          <a:bodyPr/>
          <a:lstStyle/>
          <a:p>
            <a:fld id="{95D74495-12D2-6A47-A762-3590D56449EA}" type="slidenum">
              <a:rPr lang="en-US" smtClean="0"/>
              <a:t>9</a:t>
            </a:fld>
            <a:endParaRPr lang="en-US"/>
          </a:p>
        </p:txBody>
      </p:sp>
    </p:spTree>
    <p:extLst>
      <p:ext uri="{BB962C8B-B14F-4D97-AF65-F5344CB8AC3E}">
        <p14:creationId xmlns:p14="http://schemas.microsoft.com/office/powerpoint/2010/main" val="2757620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dirty="0"/>
              <a:t>Click to edit Master title style w/ image</a:t>
            </a:r>
            <a:endParaRPr lang="en-US" dirty="0"/>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18/09/2024</a:t>
            </a:fld>
            <a:endParaRPr lang="en-US" dirty="0"/>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653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18/09/2024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4031055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18/09/2024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7367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18/09/2024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286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0193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08249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dirty="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6047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56566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18/09/2024</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5302325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771265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18/09/2024</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92661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endParaRPr lang="en-US" dirty="0"/>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18/09/2024</a:t>
            </a:fld>
            <a:endParaRPr lang="en-US" dirty="0"/>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7595621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for generic/service content or </a:t>
            </a:r>
            <a:r>
              <a:rPr lang="en-US" dirty="0" err="1"/>
              <a:t>colour</a:t>
            </a:r>
            <a:r>
              <a:rPr lang="en-US" dirty="0"/>
              <a:t> image for ‘impact’ content.</a:t>
            </a:r>
          </a:p>
          <a:p>
            <a:endParaRPr lang="en-US" dirty="0"/>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18/09/2024</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91476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72462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18/09/2024</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6700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18/09/2024</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35740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18/09/2024</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81949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6F1F82"/>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4400" b="0" i="0">
                <a:solidFill>
                  <a:srgbClr val="6F1F82"/>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9/18/2024</a:t>
            </a:fld>
            <a:endParaRPr lang="en-US"/>
          </a:p>
        </p:txBody>
      </p:sp>
      <p:sp>
        <p:nvSpPr>
          <p:cNvPr id="6" name="Holder 6"/>
          <p:cNvSpPr>
            <a:spLocks noGrp="1"/>
          </p:cNvSpPr>
          <p:nvPr>
            <p:ph type="sldNum" sz="quarter" idx="7"/>
          </p:nvPr>
        </p:nvSpPr>
        <p:spPr/>
        <p:txBody>
          <a:bodyPr lIns="0" tIns="0" rIns="0" bIns="0"/>
          <a:lstStyle>
            <a:lvl1pPr>
              <a:defRPr sz="1200" b="0" i="0">
                <a:solidFill>
                  <a:srgbClr val="565C58"/>
                </a:solidFill>
                <a:latin typeface="Arial MT"/>
                <a:cs typeface="Arial MT"/>
              </a:defRPr>
            </a:lvl1pPr>
          </a:lstStyle>
          <a:p>
            <a:pPr marL="48895">
              <a:lnSpc>
                <a:spcPts val="1425"/>
              </a:lnSpc>
            </a:pPr>
            <a:fld id="{81D60167-4931-47E6-BA6A-407CBD079E47}" type="slidenum">
              <a:rPr dirty="0"/>
              <a:t>‹#›</a:t>
            </a:fld>
            <a:endParaRPr dirty="0"/>
          </a:p>
        </p:txBody>
      </p:sp>
    </p:spTree>
    <p:extLst>
      <p:ext uri="{BB962C8B-B14F-4D97-AF65-F5344CB8AC3E}">
        <p14:creationId xmlns:p14="http://schemas.microsoft.com/office/powerpoint/2010/main" val="353943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15FFB9A-F3F6-8946-9ABA-98B8C06C07F5}"/>
              </a:ext>
            </a:extLst>
          </p:cNvPr>
          <p:cNvSpPr>
            <a:spLocks noGrp="1"/>
          </p:cNvSpPr>
          <p:nvPr>
            <p:ph type="title" hasCustomPrompt="1"/>
          </p:nvPr>
        </p:nvSpPr>
        <p:spPr>
          <a:xfrm>
            <a:off x="831851" y="1209040"/>
            <a:ext cx="5264150" cy="2578867"/>
          </a:xfrm>
        </p:spPr>
        <p:txBody>
          <a:bodyPr anchor="b">
            <a:normAutofit/>
          </a:bodyPr>
          <a:lstStyle>
            <a:lvl1pPr>
              <a:defRPr sz="4400">
                <a:solidFill>
                  <a:schemeClr val="tx1"/>
                </a:solidFill>
              </a:defRPr>
            </a:lvl1pPr>
          </a:lstStyle>
          <a:p>
            <a:r>
              <a:rPr lang="en-GB"/>
              <a:t>Click to edit Master title style w/ image</a:t>
            </a:r>
            <a:endParaRPr lang="en-US"/>
          </a:p>
        </p:txBody>
      </p:sp>
      <p:sp>
        <p:nvSpPr>
          <p:cNvPr id="8" name="Text Placeholder 2">
            <a:extLst>
              <a:ext uri="{FF2B5EF4-FFF2-40B4-BE49-F238E27FC236}">
                <a16:creationId xmlns:a16="http://schemas.microsoft.com/office/drawing/2014/main" id="{5333B02D-6238-4843-B9D5-1E272AAC556A}"/>
              </a:ext>
            </a:extLst>
          </p:cNvPr>
          <p:cNvSpPr>
            <a:spLocks noGrp="1"/>
          </p:cNvSpPr>
          <p:nvPr>
            <p:ph type="body" idx="1"/>
          </p:nvPr>
        </p:nvSpPr>
        <p:spPr>
          <a:xfrm>
            <a:off x="831851" y="3814895"/>
            <a:ext cx="526415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4" name="Logo" descr="UK Data Service logo">
            <a:extLst>
              <a:ext uri="{FF2B5EF4-FFF2-40B4-BE49-F238E27FC236}">
                <a16:creationId xmlns:a16="http://schemas.microsoft.com/office/drawing/2014/main" id="{76C60B7B-315C-B548-A043-C196F7D38CB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3" name="Picture Placeholder 2" descr="[Image description to go here]">
            <a:extLst>
              <a:ext uri="{FF2B5EF4-FFF2-40B4-BE49-F238E27FC236}">
                <a16:creationId xmlns:a16="http://schemas.microsoft.com/office/drawing/2014/main" id="{3C9C5F8A-2236-FE4B-91BF-E087092BF608}"/>
              </a:ext>
            </a:extLst>
          </p:cNvPr>
          <p:cNvSpPr>
            <a:spLocks noGrp="1"/>
          </p:cNvSpPr>
          <p:nvPr>
            <p:ph type="pic" idx="13" hasCustomPrompt="1"/>
          </p:nvPr>
        </p:nvSpPr>
        <p:spPr>
          <a:xfrm>
            <a:off x="8077200" y="1"/>
            <a:ext cx="4114800" cy="6857999"/>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p:txBody>
      </p:sp>
      <p:sp>
        <p:nvSpPr>
          <p:cNvPr id="12" name="Picture Placeholder 2">
            <a:extLst>
              <a:ext uri="{FF2B5EF4-FFF2-40B4-BE49-F238E27FC236}">
                <a16:creationId xmlns:a16="http://schemas.microsoft.com/office/drawing/2014/main" id="{F2791F5A-39D3-DC4F-AA9D-8EF80ABB167C}"/>
              </a:ext>
              <a:ext uri="{C183D7F6-B498-43B3-948B-1728B52AA6E4}">
                <adec:decorative xmlns:adec="http://schemas.microsoft.com/office/drawing/2017/decorative" val="1"/>
              </a:ext>
            </a:extLst>
          </p:cNvPr>
          <p:cNvSpPr>
            <a:spLocks noGrp="1"/>
          </p:cNvSpPr>
          <p:nvPr>
            <p:ph type="pic" idx="14" hasCustomPrompt="1"/>
          </p:nvPr>
        </p:nvSpPr>
        <p:spPr>
          <a:xfrm>
            <a:off x="6213474" y="2388526"/>
            <a:ext cx="3727451" cy="2852737"/>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Place hex graphic here to overlay black and white image.</a:t>
            </a:r>
          </a:p>
        </p:txBody>
      </p:sp>
      <p:pic>
        <p:nvPicPr>
          <p:cNvPr id="10" name="Picture 9" descr="UKRI Economic and Social Research Council logo">
            <a:extLst>
              <a:ext uri="{FF2B5EF4-FFF2-40B4-BE49-F238E27FC236}">
                <a16:creationId xmlns:a16="http://schemas.microsoft.com/office/drawing/2014/main" id="{B406835A-EC17-A04A-BE37-2B9F3923BD3C}"/>
              </a:ext>
            </a:extLst>
          </p:cNvPr>
          <p:cNvPicPr>
            <a:picLocks noChangeAspect="1"/>
          </p:cNvPicPr>
          <p:nvPr userDrawn="1"/>
        </p:nvPicPr>
        <p:blipFill>
          <a:blip r:embed="rId3"/>
          <a:stretch>
            <a:fillRect/>
          </a:stretch>
        </p:blipFill>
        <p:spPr>
          <a:xfrm>
            <a:off x="831851" y="5527040"/>
            <a:ext cx="2210353" cy="560520"/>
          </a:xfrm>
          <a:prstGeom prst="rect">
            <a:avLst/>
          </a:prstGeom>
        </p:spPr>
      </p:pic>
      <p:sp>
        <p:nvSpPr>
          <p:cNvPr id="4" name="Date Placeholder 3">
            <a:extLst>
              <a:ext uri="{FF2B5EF4-FFF2-40B4-BE49-F238E27FC236}">
                <a16:creationId xmlns:a16="http://schemas.microsoft.com/office/drawing/2014/main" id="{7EDFE899-5F81-544E-A915-E6320293E09D}"/>
              </a:ext>
            </a:extLst>
          </p:cNvPr>
          <p:cNvSpPr>
            <a:spLocks noGrp="1"/>
          </p:cNvSpPr>
          <p:nvPr>
            <p:ph type="dt" sz="half" idx="10"/>
          </p:nvPr>
        </p:nvSpPr>
        <p:spPr/>
        <p:txBody>
          <a:bodyPr/>
          <a:lstStyle/>
          <a:p>
            <a:fld id="{7AB3EE13-5FCB-9C42-A93B-39A2047ADC20}" type="datetime1">
              <a:rPr lang="en-GB" smtClean="0"/>
              <a:t>18/09/2024</a:t>
            </a:fld>
            <a:endParaRPr lang="en-US"/>
          </a:p>
        </p:txBody>
      </p:sp>
      <p:sp>
        <p:nvSpPr>
          <p:cNvPr id="5" name="Footer Placeholder 4">
            <a:extLst>
              <a:ext uri="{FF2B5EF4-FFF2-40B4-BE49-F238E27FC236}">
                <a16:creationId xmlns:a16="http://schemas.microsoft.com/office/drawing/2014/main" id="{2FB821E7-45D7-F74F-B564-964148DA00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9A7D14-C32E-2C42-98CD-EAC78D9BD1FA}"/>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79297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eneric Section 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568CA6-59BD-244B-9036-0C61FAFBFC2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8160000" y="1818000"/>
            <a:ext cx="4032000" cy="5040000"/>
          </a:xfrm>
          <a:prstGeom prst="rect">
            <a:avLst/>
          </a:prstGeom>
        </p:spPr>
      </p:pic>
      <p:sp>
        <p:nvSpPr>
          <p:cNvPr id="15" name="Title 1">
            <a:extLst>
              <a:ext uri="{FF2B5EF4-FFF2-40B4-BE49-F238E27FC236}">
                <a16:creationId xmlns:a16="http://schemas.microsoft.com/office/drawing/2014/main" id="{D7F1ED91-20F3-6C45-B97B-320BA4DC48B7}"/>
              </a:ext>
            </a:extLst>
          </p:cNvPr>
          <p:cNvSpPr>
            <a:spLocks noGrp="1"/>
          </p:cNvSpPr>
          <p:nvPr>
            <p:ph type="title"/>
          </p:nvPr>
        </p:nvSpPr>
        <p:spPr>
          <a:xfrm>
            <a:off x="831850" y="1229360"/>
            <a:ext cx="7347646" cy="2558547"/>
          </a:xfrm>
        </p:spPr>
        <p:txBody>
          <a:bodyPr anchor="b">
            <a:normAutofit/>
          </a:bodyPr>
          <a:lstStyle>
            <a:lvl1pPr>
              <a:defRPr sz="4400"/>
            </a:lvl1pPr>
          </a:lstStyle>
          <a:p>
            <a:r>
              <a:rPr lang="en-US"/>
              <a:t>Click to edit Master title style</a:t>
            </a:r>
          </a:p>
        </p:txBody>
      </p:sp>
      <p:sp>
        <p:nvSpPr>
          <p:cNvPr id="16" name="Text Placeholder 2">
            <a:extLst>
              <a:ext uri="{FF2B5EF4-FFF2-40B4-BE49-F238E27FC236}">
                <a16:creationId xmlns:a16="http://schemas.microsoft.com/office/drawing/2014/main" id="{ACAD05E5-D687-604F-9665-B43A8F5A0F15}"/>
              </a:ext>
            </a:extLst>
          </p:cNvPr>
          <p:cNvSpPr>
            <a:spLocks noGrp="1"/>
          </p:cNvSpPr>
          <p:nvPr>
            <p:ph type="body" idx="1"/>
          </p:nvPr>
        </p:nvSpPr>
        <p:spPr>
          <a:xfrm>
            <a:off x="831850" y="3814895"/>
            <a:ext cx="733679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11" name="Picture 10" descr="UK Data Service logo">
            <a:extLst>
              <a:ext uri="{FF2B5EF4-FFF2-40B4-BE49-F238E27FC236}">
                <a16:creationId xmlns:a16="http://schemas.microsoft.com/office/drawing/2014/main" id="{156298A7-4C3C-BA4C-97D4-F2F510C5A17A}"/>
              </a:ext>
            </a:extLst>
          </p:cNvPr>
          <p:cNvPicPr>
            <a:picLocks noChangeAspect="1"/>
          </p:cNvPicPr>
          <p:nvPr userDrawn="1"/>
        </p:nvPicPr>
        <p:blipFill>
          <a:blip r:embed="rId3"/>
          <a:stretch>
            <a:fillRect/>
          </a:stretch>
        </p:blipFill>
        <p:spPr>
          <a:xfrm>
            <a:off x="599440" y="182880"/>
            <a:ext cx="3101521" cy="1059831"/>
          </a:xfrm>
          <a:prstGeom prst="rect">
            <a:avLst/>
          </a:prstGeom>
        </p:spPr>
      </p:pic>
      <p:sp>
        <p:nvSpPr>
          <p:cNvPr id="4" name="Date Placeholder 3">
            <a:extLst>
              <a:ext uri="{FF2B5EF4-FFF2-40B4-BE49-F238E27FC236}">
                <a16:creationId xmlns:a16="http://schemas.microsoft.com/office/drawing/2014/main" id="{576A7BAA-6633-ED49-B704-0C3C14CAA02E}"/>
              </a:ext>
            </a:extLst>
          </p:cNvPr>
          <p:cNvSpPr>
            <a:spLocks noGrp="1"/>
          </p:cNvSpPr>
          <p:nvPr>
            <p:ph type="dt" sz="half" idx="10"/>
          </p:nvPr>
        </p:nvSpPr>
        <p:spPr/>
        <p:txBody>
          <a:bodyPr/>
          <a:lstStyle/>
          <a:p>
            <a:fld id="{B215A42F-436F-F945-AF86-C545F1275288}" type="datetime1">
              <a:rPr lang="en-GB" smtClean="0"/>
              <a:t>18/09/2024</a:t>
            </a:fld>
            <a:endParaRPr lang="en-US"/>
          </a:p>
        </p:txBody>
      </p:sp>
      <p:sp>
        <p:nvSpPr>
          <p:cNvPr id="5" name="Footer Placeholder 4">
            <a:extLst>
              <a:ext uri="{FF2B5EF4-FFF2-40B4-BE49-F238E27FC236}">
                <a16:creationId xmlns:a16="http://schemas.microsoft.com/office/drawing/2014/main" id="{BFAB7BBB-4F97-4945-8A6E-B312377E7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C29CD-B531-3345-9F02-2BBEC37AF461}"/>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8385800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3052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9178894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8843682" cy="39618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477532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text block (No-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13409"/>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24001"/>
            <a:ext cx="9977438" cy="32209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descr="&quot; &quot;">
            <a:extLst>
              <a:ext uri="{FF2B5EF4-FFF2-40B4-BE49-F238E27FC236}">
                <a16:creationId xmlns:a16="http://schemas.microsoft.com/office/drawing/2014/main" id="{5E49A4A5-C4C1-5D41-BB01-2986D21171C3}"/>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425614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
        <p:nvSpPr>
          <p:cNvPr id="10" name="Text Placeholder 9"/>
          <p:cNvSpPr>
            <a:spLocks noGrp="1"/>
          </p:cNvSpPr>
          <p:nvPr>
            <p:ph type="body" sz="quarter" idx="13"/>
          </p:nvPr>
        </p:nvSpPr>
        <p:spPr>
          <a:xfrm>
            <a:off x="838200" y="1660525"/>
            <a:ext cx="9977438" cy="41378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2138476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the icon to add and edit charts. Use suitable brand </a:t>
            </a:r>
            <a:r>
              <a:rPr lang="en-US" err="1"/>
              <a:t>colours</a:t>
            </a:r>
            <a:r>
              <a:rPr lang="en-US"/>
              <a:t> to change the chart’s appearance.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a:p>
            <a:endParaRPr lang="en-US"/>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45423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Double click icon to design your table. Use black or purple </a:t>
            </a:r>
            <a:r>
              <a:rPr lang="en-US" err="1"/>
              <a:t>colour</a:t>
            </a:r>
            <a:r>
              <a:rPr lang="en-US"/>
              <a:t> (</a:t>
            </a:r>
            <a:r>
              <a:rPr lang="en-GB">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240891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a:p>
        </p:txBody>
      </p:sp>
    </p:spTree>
    <p:extLst>
      <p:ext uri="{BB962C8B-B14F-4D97-AF65-F5344CB8AC3E}">
        <p14:creationId xmlns:p14="http://schemas.microsoft.com/office/powerpoint/2010/main" val="39240956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090117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eneric/Impact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1B5E875-B60A-AE45-B59D-5F3A83B9175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image for generic/service content or </a:t>
            </a:r>
            <a:r>
              <a:rPr lang="en-US" err="1"/>
              <a:t>colour</a:t>
            </a:r>
            <a:r>
              <a:rPr lang="en-US"/>
              <a:t> image for ‘impact’ content.</a:t>
            </a:r>
          </a:p>
          <a:p>
            <a:endParaRPr lang="en-US"/>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pic>
        <p:nvPicPr>
          <p:cNvPr id="17" name="Picture 16">
            <a:extLst>
              <a:ext uri="{FF2B5EF4-FFF2-40B4-BE49-F238E27FC236}">
                <a16:creationId xmlns:a16="http://schemas.microsoft.com/office/drawing/2014/main" id="{FDA96812-C596-B049-AAB8-93457EF6B8F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Tree>
    <p:extLst>
      <p:ext uri="{BB962C8B-B14F-4D97-AF65-F5344CB8AC3E}">
        <p14:creationId xmlns:p14="http://schemas.microsoft.com/office/powerpoint/2010/main" val="2473282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eneric Text &amp; Imag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B6D3317-D90B-EF49-866A-F478D6494A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528D9441-422C-3640-820A-48711927143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330784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eneric/Impact Text &amp; Image 3">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BCBE07B-4D26-5540-BEE8-6A38DAFED008}"/>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BDDACAEE-DC94-BB45-B780-0A68123536C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200" y="1459478"/>
            <a:ext cx="5044440" cy="4352400"/>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EFE0CEC1-651B-7546-AFA1-0AE5803C80CE}"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6708740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eneric Flow Chart 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2913682" y="3617843"/>
            <a:ext cx="928898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DBD6C3D8-F4FB-0748-80D9-9B0C2AE54EA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3EA6D41D-BD33-514C-80EA-5E51B030E26E}"/>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1">
            <a:extLst>
              <a:ext uri="{FF2B5EF4-FFF2-40B4-BE49-F238E27FC236}">
                <a16:creationId xmlns:a16="http://schemas.microsoft.com/office/drawing/2014/main" id="{5229882F-8E60-DC4E-B829-E40C3B79068A}"/>
              </a:ext>
            </a:extLst>
          </p:cNvPr>
          <p:cNvSpPr txBox="1">
            <a:spLocks noChangeAspect="1"/>
          </p:cNvSpPr>
          <p:nvPr userDrawn="1"/>
        </p:nvSpPr>
        <p:spPr>
          <a:xfrm>
            <a:off x="3440291" y="3257843"/>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1</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2">
            <a:extLst>
              <a:ext uri="{FF2B5EF4-FFF2-40B4-BE49-F238E27FC236}">
                <a16:creationId xmlns:a16="http://schemas.microsoft.com/office/drawing/2014/main" id="{FEC23411-C866-AD45-97DB-A8500AA6A094}"/>
              </a:ext>
            </a:extLst>
          </p:cNvPr>
          <p:cNvSpPr txBox="1">
            <a:spLocks/>
          </p:cNvSpPr>
          <p:nvPr userDrawn="1"/>
        </p:nvSpPr>
        <p:spPr>
          <a:xfrm>
            <a:off x="7041271" y="3257843"/>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2</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3">
            <a:extLst>
              <a:ext uri="{FF2B5EF4-FFF2-40B4-BE49-F238E27FC236}">
                <a16:creationId xmlns:a16="http://schemas.microsoft.com/office/drawing/2014/main" id="{A666CD40-405E-8F48-BB3F-139D673BAC5B}"/>
              </a:ext>
            </a:extLst>
          </p:cNvPr>
          <p:cNvSpPr txBox="1">
            <a:spLocks/>
          </p:cNvSpPr>
          <p:nvPr userDrawn="1"/>
        </p:nvSpPr>
        <p:spPr>
          <a:xfrm>
            <a:off x="10633800" y="3275678"/>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3</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0715BF9A-A25A-9E44-AC24-21CF2156EB06}"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7414933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eneric Flow Chart 2">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 uri="{C183D7F6-B498-43B3-948B-1728B52AA6E4}">
                <adec:decorative xmlns:adec="http://schemas.microsoft.com/office/drawing/2017/decorative" val="1"/>
              </a:ext>
            </a:extLst>
          </p:cNvPr>
          <p:cNvCxnSpPr>
            <a:cxnSpLocks/>
          </p:cNvCxnSpPr>
          <p:nvPr userDrawn="1"/>
        </p:nvCxnSpPr>
        <p:spPr>
          <a:xfrm>
            <a:off x="-50800" y="3617843"/>
            <a:ext cx="12253463"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AE12F76-1376-6D42-B2AA-7CB3A9664C0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21" name="Title 1">
            <a:extLst>
              <a:ext uri="{FF2B5EF4-FFF2-40B4-BE49-F238E27FC236}">
                <a16:creationId xmlns:a16="http://schemas.microsoft.com/office/drawing/2014/main" id="{867A9403-DB04-8348-B31B-339D7FB807C9}"/>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838199" y="1960844"/>
            <a:ext cx="2369457"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3">
            <a:extLst>
              <a:ext uri="{FF2B5EF4-FFF2-40B4-BE49-F238E27FC236}">
                <a16:creationId xmlns:a16="http://schemas.microsoft.com/office/drawing/2014/main" id="{5229882F-8E60-DC4E-B829-E40C3B79068A}"/>
              </a:ext>
            </a:extLst>
          </p:cNvPr>
          <p:cNvSpPr txBox="1">
            <a:spLocks noChangeAspect="1"/>
          </p:cNvSpPr>
          <p:nvPr userDrawn="1"/>
        </p:nvSpPr>
        <p:spPr>
          <a:xfrm>
            <a:off x="3440291" y="3264220"/>
            <a:ext cx="7200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4443757" y="1960844"/>
            <a:ext cx="2370113"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4">
            <a:extLst>
              <a:ext uri="{FF2B5EF4-FFF2-40B4-BE49-F238E27FC236}">
                <a16:creationId xmlns:a16="http://schemas.microsoft.com/office/drawing/2014/main" id="{FEC23411-C866-AD45-97DB-A8500AA6A094}"/>
              </a:ext>
            </a:extLst>
          </p:cNvPr>
          <p:cNvSpPr txBox="1">
            <a:spLocks noChangeAspect="1"/>
          </p:cNvSpPr>
          <p:nvPr userDrawn="1"/>
        </p:nvSpPr>
        <p:spPr>
          <a:xfrm>
            <a:off x="7041271" y="3264220"/>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8042227" y="1960844"/>
            <a:ext cx="2361661"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Box 18" descr="5">
            <a:extLst>
              <a:ext uri="{FF2B5EF4-FFF2-40B4-BE49-F238E27FC236}">
                <a16:creationId xmlns:a16="http://schemas.microsoft.com/office/drawing/2014/main" id="{A666CD40-405E-8F48-BB3F-139D673BAC5B}"/>
              </a:ext>
            </a:extLst>
          </p:cNvPr>
          <p:cNvSpPr txBox="1">
            <a:spLocks/>
          </p:cNvSpPr>
          <p:nvPr userDrawn="1"/>
        </p:nvSpPr>
        <p:spPr>
          <a:xfrm>
            <a:off x="10746535" y="3264220"/>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4503D537-DB89-2741-879E-E6FBC377CB7F}"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06827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ingle text block (Colour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8713"/>
            <a:ext cx="8843682" cy="40654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pic>
        <p:nvPicPr>
          <p:cNvPr id="11" name="Picture 10" descr="&quot; &quot;">
            <a:extLst>
              <a:ext uri="{FF2B5EF4-FFF2-40B4-BE49-F238E27FC236}">
                <a16:creationId xmlns:a16="http://schemas.microsoft.com/office/drawing/2014/main" id="{96E4B558-0EB5-6F40-AF8C-7DF31DEF437A}"/>
              </a:ext>
            </a:extLst>
          </p:cNvPr>
          <p:cNvPicPr>
            <a:picLocks noChangeAspect="1"/>
          </p:cNvPicPr>
          <p:nvPr userDrawn="1"/>
        </p:nvPicPr>
        <p:blipFill>
          <a:blip r:embed="rId2"/>
          <a:stretch>
            <a:fillRect/>
          </a:stretch>
        </p:blipFill>
        <p:spPr>
          <a:xfrm>
            <a:off x="7112000" y="1223011"/>
            <a:ext cx="5080000" cy="6350000"/>
          </a:xfrm>
          <a:prstGeom prst="rect">
            <a:avLst/>
          </a:prstGeom>
        </p:spPr>
      </p:pic>
    </p:spTree>
    <p:extLst>
      <p:ext uri="{BB962C8B-B14F-4D97-AF65-F5344CB8AC3E}">
        <p14:creationId xmlns:p14="http://schemas.microsoft.com/office/powerpoint/2010/main" val="32803490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neric Flow Chart 3">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56D04D0-7888-BF4A-8490-E3598A8C2B1F}"/>
              </a:ext>
            </a:extLst>
          </p:cNvPr>
          <p:cNvCxnSpPr>
            <a:cxnSpLocks/>
          </p:cNvCxnSpPr>
          <p:nvPr userDrawn="1"/>
        </p:nvCxnSpPr>
        <p:spPr>
          <a:xfrm>
            <a:off x="0" y="3617843"/>
            <a:ext cx="11036591" cy="0"/>
          </a:xfrm>
          <a:prstGeom prst="line">
            <a:avLst/>
          </a:prstGeom>
          <a:ln w="28575">
            <a:solidFill>
              <a:srgbClr val="70208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53365D08-9FBB-4142-93B8-0502CDFD984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9" name="Title 1">
            <a:extLst>
              <a:ext uri="{FF2B5EF4-FFF2-40B4-BE49-F238E27FC236}">
                <a16:creationId xmlns:a16="http://schemas.microsoft.com/office/drawing/2014/main" id="{A783AA5C-25E9-1D47-A098-CB8BECAF4201}"/>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
        <p:nvSpPr>
          <p:cNvPr id="21" name="TextBox 20" descr="4">
            <a:extLst>
              <a:ext uri="{FF2B5EF4-FFF2-40B4-BE49-F238E27FC236}">
                <a16:creationId xmlns:a16="http://schemas.microsoft.com/office/drawing/2014/main" id="{402C4869-86BF-854E-91B5-2F8215766C1F}"/>
              </a:ext>
            </a:extLst>
          </p:cNvPr>
          <p:cNvSpPr txBox="1">
            <a:spLocks/>
          </p:cNvSpPr>
          <p:nvPr userDrawn="1"/>
        </p:nvSpPr>
        <p:spPr>
          <a:xfrm>
            <a:off x="795409" y="3261755"/>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4</a:t>
            </a:r>
          </a:p>
        </p:txBody>
      </p:sp>
      <p:sp>
        <p:nvSpPr>
          <p:cNvPr id="15" name="Content Placeholder 2">
            <a:extLst>
              <a:ext uri="{FF2B5EF4-FFF2-40B4-BE49-F238E27FC236}">
                <a16:creationId xmlns:a16="http://schemas.microsoft.com/office/drawing/2014/main" id="{CBE827E2-8C8D-664E-B07C-9EADEC5D464C}"/>
              </a:ext>
            </a:extLst>
          </p:cNvPr>
          <p:cNvSpPr>
            <a:spLocks noGrp="1"/>
          </p:cNvSpPr>
          <p:nvPr>
            <p:ph idx="1"/>
          </p:nvPr>
        </p:nvSpPr>
        <p:spPr>
          <a:xfrm>
            <a:off x="1773663" y="1960844"/>
            <a:ext cx="2369457"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descr="5">
            <a:extLst>
              <a:ext uri="{FF2B5EF4-FFF2-40B4-BE49-F238E27FC236}">
                <a16:creationId xmlns:a16="http://schemas.microsoft.com/office/drawing/2014/main" id="{5229882F-8E60-DC4E-B829-E40C3B79068A}"/>
              </a:ext>
            </a:extLst>
          </p:cNvPr>
          <p:cNvSpPr txBox="1">
            <a:spLocks/>
          </p:cNvSpPr>
          <p:nvPr userDrawn="1"/>
        </p:nvSpPr>
        <p:spPr>
          <a:xfrm>
            <a:off x="4405429" y="3243612"/>
            <a:ext cx="723600" cy="720000"/>
          </a:xfrm>
          <a:prstGeom prst="ellipse">
            <a:avLst/>
          </a:prstGeom>
          <a:solidFill>
            <a:srgbClr val="70208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5</a:t>
            </a:r>
          </a:p>
        </p:txBody>
      </p:sp>
      <p:sp>
        <p:nvSpPr>
          <p:cNvPr id="17" name="Content Placeholder 2">
            <a:extLst>
              <a:ext uri="{FF2B5EF4-FFF2-40B4-BE49-F238E27FC236}">
                <a16:creationId xmlns:a16="http://schemas.microsoft.com/office/drawing/2014/main" id="{551A80D3-61D4-CF4A-8400-CA845C208530}"/>
              </a:ext>
            </a:extLst>
          </p:cNvPr>
          <p:cNvSpPr>
            <a:spLocks noGrp="1"/>
          </p:cNvSpPr>
          <p:nvPr>
            <p:ph idx="13"/>
          </p:nvPr>
        </p:nvSpPr>
        <p:spPr>
          <a:xfrm>
            <a:off x="5382573" y="1960844"/>
            <a:ext cx="2370113" cy="3313997"/>
          </a:xfrm>
          <a:prstGeom prst="roundRect">
            <a:avLst>
              <a:gd name="adj" fmla="val 3758"/>
            </a:avLst>
          </a:prstGeom>
          <a:solidFill>
            <a:srgbClr val="70208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Box 17" descr="6">
            <a:extLst>
              <a:ext uri="{FF2B5EF4-FFF2-40B4-BE49-F238E27FC236}">
                <a16:creationId xmlns:a16="http://schemas.microsoft.com/office/drawing/2014/main" id="{FEC23411-C866-AD45-97DB-A8500AA6A094}"/>
              </a:ext>
            </a:extLst>
          </p:cNvPr>
          <p:cNvSpPr txBox="1">
            <a:spLocks/>
          </p:cNvSpPr>
          <p:nvPr userDrawn="1"/>
        </p:nvSpPr>
        <p:spPr>
          <a:xfrm>
            <a:off x="8020801" y="3243612"/>
            <a:ext cx="720000" cy="720000"/>
          </a:xfrm>
          <a:prstGeom prst="ellipse">
            <a:avLst/>
          </a:prstGeom>
          <a:solidFill>
            <a:srgbClr val="212322"/>
          </a:solidFill>
        </p:spPr>
        <p:txBody>
          <a:bodyPr wrap="square" rtlCol="0" anchor="ctr">
            <a:spAutoFit/>
          </a:bodyPr>
          <a:lstStyle/>
          <a:p>
            <a:pPr algn="ctr"/>
            <a:r>
              <a:rPr lang="en-US" b="0" i="0">
                <a:solidFill>
                  <a:schemeClr val="bg1"/>
                </a:solidFill>
                <a:latin typeface="Arial" panose="020B0604020202020204" pitchFamily="34" charset="0"/>
                <a:cs typeface="Arial" panose="020B0604020202020204" pitchFamily="34" charset="0"/>
              </a:rPr>
              <a:t>6</a:t>
            </a:r>
          </a:p>
        </p:txBody>
      </p:sp>
      <p:sp>
        <p:nvSpPr>
          <p:cNvPr id="20" name="Content Placeholder 2">
            <a:extLst>
              <a:ext uri="{FF2B5EF4-FFF2-40B4-BE49-F238E27FC236}">
                <a16:creationId xmlns:a16="http://schemas.microsoft.com/office/drawing/2014/main" id="{4B35406F-3770-2A40-9173-67A3538D2FBD}"/>
              </a:ext>
            </a:extLst>
          </p:cNvPr>
          <p:cNvSpPr>
            <a:spLocks noGrp="1"/>
          </p:cNvSpPr>
          <p:nvPr>
            <p:ph idx="14"/>
          </p:nvPr>
        </p:nvSpPr>
        <p:spPr>
          <a:xfrm>
            <a:off x="9007581" y="1960844"/>
            <a:ext cx="2361661" cy="3313997"/>
          </a:xfrm>
          <a:prstGeom prst="roundRect">
            <a:avLst>
              <a:gd name="adj" fmla="val 3758"/>
            </a:avLst>
          </a:prstGeom>
          <a:solidFill>
            <a:srgbClr val="212322"/>
          </a:solidFill>
        </p:spPr>
        <p:txBody>
          <a:bodyPr lIns="180000" tIns="180000" rIns="180000" bIns="180000" anchor="ctr" anchorCtr="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A4096729-12C7-6847-AF20-30EC9E9095B0}" type="datetime1">
              <a:rPr lang="en-GB" smtClean="0"/>
              <a:t>18/09/2024</a:t>
            </a:fld>
            <a:endParaRPr lang="en-US"/>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315782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eneric/Impact Two Colum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26A9C47-FC13-6448-9F53-7E11444CCFFD}"/>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6" name="Picture 15">
            <a:extLst>
              <a:ext uri="{FF2B5EF4-FFF2-40B4-BE49-F238E27FC236}">
                <a16:creationId xmlns:a16="http://schemas.microsoft.com/office/drawing/2014/main" id="{C5878313-77FD-8244-8818-E61634B962F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8A0C2EC8-81AB-2648-BD99-8F3BC31361FC}"/>
              </a:ext>
            </a:extLst>
          </p:cNvPr>
          <p:cNvSpPr>
            <a:spLocks noGrp="1"/>
          </p:cNvSpPr>
          <p:nvPr>
            <p:ph idx="14"/>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B89A0-27EB-7D49-A1FB-0A24F43DEDB3}"/>
              </a:ext>
            </a:extLst>
          </p:cNvPr>
          <p:cNvSpPr>
            <a:spLocks noGrp="1"/>
          </p:cNvSpPr>
          <p:nvPr>
            <p:ph sz="half" idx="2"/>
          </p:nvPr>
        </p:nvSpPr>
        <p:spPr>
          <a:xfrm>
            <a:off x="6309360" y="147304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01026011-5817-4C4F-8C54-ED4A8F32D78D}"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559425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eneric/Impact Two Column 2">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60337DCC-087C-EF4C-B483-4BDDB150609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7" name="Picture 16">
            <a:extLst>
              <a:ext uri="{FF2B5EF4-FFF2-40B4-BE49-F238E27FC236}">
                <a16:creationId xmlns:a16="http://schemas.microsoft.com/office/drawing/2014/main" id="{21502FDC-D3BB-9B41-8939-2A314D1D48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Text Placeholder 2">
            <a:extLst>
              <a:ext uri="{FF2B5EF4-FFF2-40B4-BE49-F238E27FC236}">
                <a16:creationId xmlns:a16="http://schemas.microsoft.com/office/drawing/2014/main" id="{2FDD5734-76C8-6E43-990B-FACD1199D39C}"/>
              </a:ext>
            </a:extLst>
          </p:cNvPr>
          <p:cNvSpPr>
            <a:spLocks noGrp="1"/>
          </p:cNvSpPr>
          <p:nvPr>
            <p:ph type="body" idx="1"/>
          </p:nvPr>
        </p:nvSpPr>
        <p:spPr>
          <a:xfrm>
            <a:off x="839789" y="1462549"/>
            <a:ext cx="5042852"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D2049980-D938-5240-A9B1-A7B9C08A3FD7}"/>
              </a:ext>
            </a:extLst>
          </p:cNvPr>
          <p:cNvSpPr>
            <a:spLocks noGrp="1"/>
          </p:cNvSpPr>
          <p:nvPr>
            <p:ph idx="14"/>
          </p:nvPr>
        </p:nvSpPr>
        <p:spPr>
          <a:xfrm>
            <a:off x="838200" y="254058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4AF8A-80DC-4A40-A902-B667F289330F}"/>
              </a:ext>
            </a:extLst>
          </p:cNvPr>
          <p:cNvSpPr>
            <a:spLocks noGrp="1"/>
          </p:cNvSpPr>
          <p:nvPr>
            <p:ph type="body" sz="quarter" idx="3"/>
          </p:nvPr>
        </p:nvSpPr>
        <p:spPr>
          <a:xfrm>
            <a:off x="6309360" y="1462549"/>
            <a:ext cx="5046028" cy="823912"/>
          </a:xfrm>
        </p:spPr>
        <p:txBody>
          <a:bodyPr anchor="b"/>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3">
            <a:extLst>
              <a:ext uri="{FF2B5EF4-FFF2-40B4-BE49-F238E27FC236}">
                <a16:creationId xmlns:a16="http://schemas.microsoft.com/office/drawing/2014/main" id="{1FFC97D4-D179-AC49-9CD5-C230CF63DF32}"/>
              </a:ext>
            </a:extLst>
          </p:cNvPr>
          <p:cNvSpPr>
            <a:spLocks noGrp="1"/>
          </p:cNvSpPr>
          <p:nvPr>
            <p:ph sz="half" idx="2"/>
          </p:nvPr>
        </p:nvSpPr>
        <p:spPr>
          <a:xfrm>
            <a:off x="6309360" y="2554150"/>
            <a:ext cx="5044440" cy="33272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CB24B-B261-464F-8701-7A7D30D33A55}"/>
              </a:ext>
            </a:extLst>
          </p:cNvPr>
          <p:cNvSpPr>
            <a:spLocks noGrp="1"/>
          </p:cNvSpPr>
          <p:nvPr>
            <p:ph type="dt" sz="half" idx="10"/>
          </p:nvPr>
        </p:nvSpPr>
        <p:spPr/>
        <p:txBody>
          <a:bodyPr/>
          <a:lstStyle/>
          <a:p>
            <a:fld id="{57AD4DEB-400B-2F47-8EA9-BED2FF45862A}" type="datetime1">
              <a:rPr lang="en-GB" smtClean="0"/>
              <a:t>18/09/2024</a:t>
            </a:fld>
            <a:endParaRPr lang="en-US"/>
          </a:p>
        </p:txBody>
      </p:sp>
      <p:sp>
        <p:nvSpPr>
          <p:cNvPr id="8" name="Footer Placeholder 7">
            <a:extLst>
              <a:ext uri="{FF2B5EF4-FFF2-40B4-BE49-F238E27FC236}">
                <a16:creationId xmlns:a16="http://schemas.microsoft.com/office/drawing/2014/main" id="{D77D488B-CF03-CF4C-AC0D-CE28BE9175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FEA418-9509-2546-A306-76691545CF90}"/>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5955610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eneric/Impact 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BF8616-2073-4D43-96DD-F449E93AA97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9" name="Title 1">
            <a:extLst>
              <a:ext uri="{FF2B5EF4-FFF2-40B4-BE49-F238E27FC236}">
                <a16:creationId xmlns:a16="http://schemas.microsoft.com/office/drawing/2014/main" id="{75F5B6C1-7363-7845-84D2-65178D7ACEAF}"/>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spTree>
    <p:extLst>
      <p:ext uri="{BB962C8B-B14F-4D97-AF65-F5344CB8AC3E}">
        <p14:creationId xmlns:p14="http://schemas.microsoft.com/office/powerpoint/2010/main" val="2313280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eneric/Impact Two Column Imag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171A6C3-7214-5D45-B4C8-B6981E6ED0EA}"/>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5" name="Picture 14">
            <a:extLst>
              <a:ext uri="{FF2B5EF4-FFF2-40B4-BE49-F238E27FC236}">
                <a16:creationId xmlns:a16="http://schemas.microsoft.com/office/drawing/2014/main" id="{89054E92-8F01-F54E-8278-480D5601F5A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1" name="Picture Placeholder 2">
            <a:extLst>
              <a:ext uri="{FF2B5EF4-FFF2-40B4-BE49-F238E27FC236}">
                <a16:creationId xmlns:a16="http://schemas.microsoft.com/office/drawing/2014/main" id="{E2730E72-8D0C-9849-B689-B4BEB07099DE}"/>
              </a:ext>
            </a:extLst>
          </p:cNvPr>
          <p:cNvSpPr>
            <a:spLocks noGrp="1"/>
          </p:cNvSpPr>
          <p:nvPr>
            <p:ph type="pic" idx="14"/>
          </p:nvPr>
        </p:nvSpPr>
        <p:spPr>
          <a:xfrm>
            <a:off x="838201"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Text Placeholder 3">
            <a:extLst>
              <a:ext uri="{FF2B5EF4-FFF2-40B4-BE49-F238E27FC236}">
                <a16:creationId xmlns:a16="http://schemas.microsoft.com/office/drawing/2014/main" id="{70287752-A3D4-354A-80FC-B04FFE1BC6F4}"/>
              </a:ext>
            </a:extLst>
          </p:cNvPr>
          <p:cNvSpPr>
            <a:spLocks noGrp="1"/>
          </p:cNvSpPr>
          <p:nvPr>
            <p:ph type="body" sz="half" idx="2"/>
          </p:nvPr>
        </p:nvSpPr>
        <p:spPr>
          <a:xfrm>
            <a:off x="839788" y="5150923"/>
            <a:ext cx="5042853"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Picture Placeholder 2">
            <a:extLst>
              <a:ext uri="{FF2B5EF4-FFF2-40B4-BE49-F238E27FC236}">
                <a16:creationId xmlns:a16="http://schemas.microsoft.com/office/drawing/2014/main" id="{D51B0398-8716-8F4A-97F7-95F84FB5CA3A}"/>
              </a:ext>
            </a:extLst>
          </p:cNvPr>
          <p:cNvSpPr>
            <a:spLocks noGrp="1"/>
          </p:cNvSpPr>
          <p:nvPr>
            <p:ph type="pic" idx="13"/>
          </p:nvPr>
        </p:nvSpPr>
        <p:spPr>
          <a:xfrm>
            <a:off x="6309360" y="1463040"/>
            <a:ext cx="5044440" cy="3362960"/>
          </a:xfrm>
          <a:prstGeom prst="roundRect">
            <a:avLst>
              <a:gd name="adj" fmla="val 2736"/>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Text Placeholder 3">
            <a:extLst>
              <a:ext uri="{FF2B5EF4-FFF2-40B4-BE49-F238E27FC236}">
                <a16:creationId xmlns:a16="http://schemas.microsoft.com/office/drawing/2014/main" id="{CBB708B0-6D17-BC4F-A793-1D36B2137D90}"/>
              </a:ext>
            </a:extLst>
          </p:cNvPr>
          <p:cNvSpPr>
            <a:spLocks noGrp="1"/>
          </p:cNvSpPr>
          <p:nvPr>
            <p:ph type="body" sz="half" idx="15"/>
          </p:nvPr>
        </p:nvSpPr>
        <p:spPr>
          <a:xfrm>
            <a:off x="6309360" y="5150923"/>
            <a:ext cx="5085807" cy="6881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Date Placeholder 1">
            <a:extLst>
              <a:ext uri="{FF2B5EF4-FFF2-40B4-BE49-F238E27FC236}">
                <a16:creationId xmlns:a16="http://schemas.microsoft.com/office/drawing/2014/main" id="{02822C03-EB4F-6C40-A1DC-FC28C5081126}"/>
              </a:ext>
            </a:extLst>
          </p:cNvPr>
          <p:cNvSpPr>
            <a:spLocks noGrp="1"/>
          </p:cNvSpPr>
          <p:nvPr>
            <p:ph type="dt" sz="half" idx="10"/>
          </p:nvPr>
        </p:nvSpPr>
        <p:spPr/>
        <p:txBody>
          <a:bodyPr/>
          <a:lstStyle/>
          <a:p>
            <a:fld id="{6B019124-9FEE-F749-B64E-9F79989DAC2E}" type="datetime1">
              <a:rPr lang="en-GB" smtClean="0"/>
              <a:t>18/09/2024</a:t>
            </a:fld>
            <a:endParaRPr lang="en-US"/>
          </a:p>
        </p:txBody>
      </p:sp>
      <p:sp>
        <p:nvSpPr>
          <p:cNvPr id="3" name="Footer Placeholder 2">
            <a:extLst>
              <a:ext uri="{FF2B5EF4-FFF2-40B4-BE49-F238E27FC236}">
                <a16:creationId xmlns:a16="http://schemas.microsoft.com/office/drawing/2014/main" id="{077AB214-15AA-D748-81F1-3058A17859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425E78-C9A1-1F43-B258-04C4C460ED07}"/>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073757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eneric/Impact Text w/ Large Image">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D637F60-8147-E64A-B40D-2B0E76450DA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p>
        </p:txBody>
      </p:sp>
      <p:pic>
        <p:nvPicPr>
          <p:cNvPr id="13" name="Picture 12">
            <a:extLst>
              <a:ext uri="{FF2B5EF4-FFF2-40B4-BE49-F238E27FC236}">
                <a16:creationId xmlns:a16="http://schemas.microsoft.com/office/drawing/2014/main" id="{1D3CC57A-08FB-2043-9F96-FEB3835CE5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15" name="Content Placeholder 2">
            <a:extLst>
              <a:ext uri="{FF2B5EF4-FFF2-40B4-BE49-F238E27FC236}">
                <a16:creationId xmlns:a16="http://schemas.microsoft.com/office/drawing/2014/main" id="{E30400B8-1E22-FA40-8821-BF2BE615A391}"/>
              </a:ext>
            </a:extLst>
          </p:cNvPr>
          <p:cNvSpPr>
            <a:spLocks noGrp="1"/>
          </p:cNvSpPr>
          <p:nvPr>
            <p:ph idx="1"/>
          </p:nvPr>
        </p:nvSpPr>
        <p:spPr>
          <a:xfrm>
            <a:off x="838200" y="1463040"/>
            <a:ext cx="3981994" cy="41137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2">
            <a:extLst>
              <a:ext uri="{FF2B5EF4-FFF2-40B4-BE49-F238E27FC236}">
                <a16:creationId xmlns:a16="http://schemas.microsoft.com/office/drawing/2014/main" id="{B1AA4212-F7CB-D54A-B323-E0607E7F2D43}"/>
              </a:ext>
            </a:extLst>
          </p:cNvPr>
          <p:cNvSpPr>
            <a:spLocks noGrp="1"/>
          </p:cNvSpPr>
          <p:nvPr>
            <p:ph type="pic" idx="13" hasCustomPrompt="1"/>
          </p:nvPr>
        </p:nvSpPr>
        <p:spPr>
          <a:xfrm>
            <a:off x="5183188" y="1463040"/>
            <a:ext cx="6170612" cy="4113741"/>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Place black and white for generic/service content or </a:t>
            </a:r>
            <a:r>
              <a:rPr lang="en-US" err="1"/>
              <a:t>colour</a:t>
            </a:r>
            <a:r>
              <a:rPr lang="en-US"/>
              <a:t> image for ‘impact’ content.</a:t>
            </a:r>
          </a:p>
          <a:p>
            <a:endParaRPr lang="en-US"/>
          </a:p>
        </p:txBody>
      </p:sp>
      <p:sp>
        <p:nvSpPr>
          <p:cNvPr id="5" name="Date Placeholder 4">
            <a:extLst>
              <a:ext uri="{FF2B5EF4-FFF2-40B4-BE49-F238E27FC236}">
                <a16:creationId xmlns:a16="http://schemas.microsoft.com/office/drawing/2014/main" id="{24E5832B-BD35-5546-BFD6-7A0897477F2A}"/>
              </a:ext>
            </a:extLst>
          </p:cNvPr>
          <p:cNvSpPr>
            <a:spLocks noGrp="1"/>
          </p:cNvSpPr>
          <p:nvPr>
            <p:ph type="dt" sz="half" idx="10"/>
          </p:nvPr>
        </p:nvSpPr>
        <p:spPr/>
        <p:txBody>
          <a:bodyPr/>
          <a:lstStyle/>
          <a:p>
            <a:fld id="{121B5539-A31E-E445-B370-3EE7B5028308}" type="datetime1">
              <a:rPr lang="en-GB" smtClean="0"/>
              <a:t>18/09/2024</a:t>
            </a:fld>
            <a:endParaRPr lang="en-US"/>
          </a:p>
        </p:txBody>
      </p:sp>
      <p:sp>
        <p:nvSpPr>
          <p:cNvPr id="6" name="Footer Placeholder 5">
            <a:extLst>
              <a:ext uri="{FF2B5EF4-FFF2-40B4-BE49-F238E27FC236}">
                <a16:creationId xmlns:a16="http://schemas.microsoft.com/office/drawing/2014/main" id="{12417B17-7C2F-CC4E-8479-ACD6C7D429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C452-7B7D-9941-880B-F88136874632}"/>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522773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257F14C-28EB-D44F-835B-2A45258A3E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440193" y="0"/>
            <a:ext cx="4140000" cy="4140000"/>
          </a:xfrm>
          <a:prstGeom prst="rect">
            <a:avLst/>
          </a:prstGeom>
        </p:spPr>
      </p:pic>
      <p:pic>
        <p:nvPicPr>
          <p:cNvPr id="15" name="Picture 14">
            <a:extLst>
              <a:ext uri="{FF2B5EF4-FFF2-40B4-BE49-F238E27FC236}">
                <a16:creationId xmlns:a16="http://schemas.microsoft.com/office/drawing/2014/main" id="{3DCBD7EA-7633-8544-82AA-792AA39D270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8052000" y="2718000"/>
            <a:ext cx="4140000" cy="4140000"/>
          </a:xfrm>
          <a:prstGeom prst="rect">
            <a:avLst/>
          </a:prstGeom>
        </p:spPr>
      </p:pic>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40077"/>
            <a:ext cx="5264150" cy="2547830"/>
          </a:xfrm>
        </p:spPr>
        <p:txBody>
          <a:bodyPr anchor="b">
            <a:normAutofit/>
          </a:bodyPr>
          <a:lstStyle>
            <a:lvl1pPr>
              <a:defRPr sz="4400"/>
            </a:lvl1pPr>
          </a:lstStyle>
          <a:p>
            <a:r>
              <a:rPr lang="en-US"/>
              <a:t>Click to edit Master title style</a:t>
            </a:r>
          </a:p>
        </p:txBody>
      </p:sp>
      <p:sp>
        <p:nvSpPr>
          <p:cNvPr id="14" name="Text Placeholder 2">
            <a:extLst>
              <a:ext uri="{FF2B5EF4-FFF2-40B4-BE49-F238E27FC236}">
                <a16:creationId xmlns:a16="http://schemas.microsoft.com/office/drawing/2014/main" id="{3073C0B5-D10A-244A-A642-F2ECD8D216A4}"/>
              </a:ext>
            </a:extLst>
          </p:cNvPr>
          <p:cNvSpPr>
            <a:spLocks noGrp="1"/>
          </p:cNvSpPr>
          <p:nvPr>
            <p:ph type="body" idx="1" hasCustomPrompt="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Insert contact details [name, email]</a:t>
            </a:r>
          </a:p>
        </p:txBody>
      </p:sp>
      <p:pic>
        <p:nvPicPr>
          <p:cNvPr id="17" name="Logo" descr="UK Data Service logo">
            <a:extLst>
              <a:ext uri="{FF2B5EF4-FFF2-40B4-BE49-F238E27FC236}">
                <a16:creationId xmlns:a16="http://schemas.microsoft.com/office/drawing/2014/main" id="{0F76BA20-AA2B-7340-AC15-C4F4ACBB3B65}"/>
              </a:ext>
            </a:extLst>
          </p:cNvPr>
          <p:cNvPicPr>
            <a:picLocks noChangeAspect="1"/>
          </p:cNvPicPr>
          <p:nvPr userDrawn="1"/>
        </p:nvPicPr>
        <p:blipFill>
          <a:blip r:embed="rId4"/>
          <a:stretch>
            <a:fillRect/>
          </a:stretch>
        </p:blipFill>
        <p:spPr>
          <a:xfrm>
            <a:off x="599440" y="182880"/>
            <a:ext cx="3101521" cy="1059831"/>
          </a:xfrm>
          <a:prstGeom prst="rect">
            <a:avLst/>
          </a:prstGeom>
        </p:spPr>
      </p:pic>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18/09/2024</a:t>
            </a:fld>
            <a:endParaRPr lang="en-US"/>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133691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278BD0B-2407-594E-B441-F29356308E5A}"/>
              </a:ext>
            </a:extLst>
          </p:cNvPr>
          <p:cNvSpPr>
            <a:spLocks noGrp="1"/>
          </p:cNvSpPr>
          <p:nvPr>
            <p:ph type="title"/>
          </p:nvPr>
        </p:nvSpPr>
        <p:spPr>
          <a:xfrm>
            <a:off x="831850" y="1252603"/>
            <a:ext cx="5264150" cy="2535304"/>
          </a:xfrm>
        </p:spPr>
        <p:txBody>
          <a:bodyPr anchor="b">
            <a:normAutofit/>
          </a:bodyPr>
          <a:lstStyle>
            <a:lvl1pPr>
              <a:defRPr sz="4400"/>
            </a:lvl1pPr>
          </a:lstStyle>
          <a:p>
            <a:r>
              <a:rPr lang="en-US"/>
              <a:t>Click to edit Master title style</a:t>
            </a:r>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45591B23-550B-D34F-BD1A-05839C075451}" type="datetime1">
              <a:rPr lang="en-GB" smtClean="0"/>
              <a:t>18/09/2024</a:t>
            </a:fld>
            <a:endParaRPr lang="en-US"/>
          </a:p>
        </p:txBody>
      </p:sp>
      <p:pic>
        <p:nvPicPr>
          <p:cNvPr id="10" name="Logo" descr="UK Data Service logo">
            <a:extLst>
              <a:ext uri="{FF2B5EF4-FFF2-40B4-BE49-F238E27FC236}">
                <a16:creationId xmlns:a16="http://schemas.microsoft.com/office/drawing/2014/main" id="{7236A974-59D9-5341-B4B6-A118591D7A93}"/>
              </a:ext>
            </a:extLst>
          </p:cNvPr>
          <p:cNvPicPr>
            <a:picLocks noChangeAspect="1"/>
          </p:cNvPicPr>
          <p:nvPr userDrawn="1"/>
        </p:nvPicPr>
        <p:blipFill>
          <a:blip r:embed="rId2"/>
          <a:stretch>
            <a:fillRect/>
          </a:stretch>
        </p:blipFill>
        <p:spPr>
          <a:xfrm>
            <a:off x="599440" y="182880"/>
            <a:ext cx="3101521" cy="1059831"/>
          </a:xfrm>
          <a:prstGeom prst="rect">
            <a:avLst/>
          </a:prstGeom>
        </p:spPr>
      </p:pic>
      <p:sp>
        <p:nvSpPr>
          <p:cNvPr id="14" name="Text Placeholder 2">
            <a:extLst>
              <a:ext uri="{FF2B5EF4-FFF2-40B4-BE49-F238E27FC236}">
                <a16:creationId xmlns:a16="http://schemas.microsoft.com/office/drawing/2014/main" id="{3073C0B5-D10A-244A-A642-F2ECD8D216A4}"/>
              </a:ext>
            </a:extLst>
          </p:cNvPr>
          <p:cNvSpPr>
            <a:spLocks noGrp="1"/>
          </p:cNvSpPr>
          <p:nvPr>
            <p:ph type="body" idx="1"/>
          </p:nvPr>
        </p:nvSpPr>
        <p:spPr>
          <a:xfrm>
            <a:off x="831850" y="3814895"/>
            <a:ext cx="5264150" cy="1500187"/>
          </a:xfrm>
        </p:spPr>
        <p:txBody>
          <a:bodyPr/>
          <a:lstStyle>
            <a:lvl1pPr marL="0" indent="0">
              <a:buNone/>
              <a:defRPr sz="240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8240310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BB6CE-15A0-1F4C-8750-95EFE64645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3ABD98-971F-2E47-A3B1-7DF8D2435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D3FDF4-2C51-0642-B47E-E9644E942529}"/>
              </a:ext>
            </a:extLst>
          </p:cNvPr>
          <p:cNvSpPr>
            <a:spLocks noGrp="1"/>
          </p:cNvSpPr>
          <p:nvPr>
            <p:ph type="dt" sz="half" idx="10"/>
          </p:nvPr>
        </p:nvSpPr>
        <p:spPr/>
        <p:txBody>
          <a:bodyPr/>
          <a:lstStyle/>
          <a:p>
            <a:fld id="{49289C17-556E-C046-A339-146F08853335}" type="datetime1">
              <a:rPr lang="en-GB" smtClean="0"/>
              <a:t>18/09/2024</a:t>
            </a:fld>
            <a:endParaRPr lang="en-US"/>
          </a:p>
        </p:txBody>
      </p:sp>
      <p:sp>
        <p:nvSpPr>
          <p:cNvPr id="5" name="Footer Placeholder 4">
            <a:extLst>
              <a:ext uri="{FF2B5EF4-FFF2-40B4-BE49-F238E27FC236}">
                <a16:creationId xmlns:a16="http://schemas.microsoft.com/office/drawing/2014/main" id="{419A1DE3-9B49-6A45-9086-4F82B8A46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78811-6AAB-0544-B451-5714A93F500C}"/>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04330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704203-40B6-AD49-BABA-0F53D899F9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AD708B-2825-8A44-ADE7-0D8D0CFF2C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64769-EEF7-A549-9639-8815B60030E5}"/>
              </a:ext>
            </a:extLst>
          </p:cNvPr>
          <p:cNvSpPr>
            <a:spLocks noGrp="1"/>
          </p:cNvSpPr>
          <p:nvPr>
            <p:ph type="dt" sz="half" idx="10"/>
          </p:nvPr>
        </p:nvSpPr>
        <p:spPr/>
        <p:txBody>
          <a:bodyPr/>
          <a:lstStyle/>
          <a:p>
            <a:fld id="{0A4E35E5-3497-504C-90EE-ACD012EC1750}" type="datetime1">
              <a:rPr lang="en-GB" smtClean="0"/>
              <a:t>18/09/2024</a:t>
            </a:fld>
            <a:endParaRPr lang="en-US"/>
          </a:p>
        </p:txBody>
      </p:sp>
      <p:sp>
        <p:nvSpPr>
          <p:cNvPr id="5" name="Footer Placeholder 4">
            <a:extLst>
              <a:ext uri="{FF2B5EF4-FFF2-40B4-BE49-F238E27FC236}">
                <a16:creationId xmlns:a16="http://schemas.microsoft.com/office/drawing/2014/main" id="{A4221ACA-B6B2-A145-B9B1-6320D9CAFD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F0699-5091-B846-8889-D3EC580EBA0B}"/>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4148500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text block (Small Hex)">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B4B117-0BB7-B947-BBCE-4B75B6FF2C13}"/>
              </a:ext>
            </a:extLst>
          </p:cNvPr>
          <p:cNvSpPr>
            <a:spLocks noGrp="1"/>
          </p:cNvSpPr>
          <p:nvPr>
            <p:ph type="title"/>
          </p:nvPr>
        </p:nvSpPr>
        <p:spPr>
          <a:xfrm>
            <a:off x="838200" y="538123"/>
            <a:ext cx="9977271" cy="548819"/>
          </a:xfrm>
        </p:spPr>
        <p:txBody>
          <a:bodyPr>
            <a:noAutofit/>
          </a:bodyPr>
          <a:lstStyle>
            <a:lvl1pPr>
              <a:defRPr sz="3600"/>
            </a:lvl1pPr>
          </a:lstStyle>
          <a:p>
            <a:r>
              <a:rPr lang="en-US" dirty="0"/>
              <a:t>Click to edit Master title style</a:t>
            </a:r>
          </a:p>
        </p:txBody>
      </p:sp>
      <p:sp>
        <p:nvSpPr>
          <p:cNvPr id="10" name="Text Placeholder 9"/>
          <p:cNvSpPr>
            <a:spLocks noGrp="1"/>
          </p:cNvSpPr>
          <p:nvPr>
            <p:ph type="body" sz="quarter" idx="13"/>
          </p:nvPr>
        </p:nvSpPr>
        <p:spPr>
          <a:xfrm>
            <a:off x="838200" y="1540477"/>
            <a:ext cx="9977438" cy="42578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Footer Placeholder 3">
            <a:extLst>
              <a:ext uri="{FF2B5EF4-FFF2-40B4-BE49-F238E27FC236}">
                <a16:creationId xmlns:a16="http://schemas.microsoft.com/office/drawing/2014/main" id="{EFF34D09-7FF5-A642-B57F-6056C877E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49AC83-1E27-5343-BB94-CDF1C9977B06}"/>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3" name="Date Placeholder 2">
            <a:extLst>
              <a:ext uri="{FF2B5EF4-FFF2-40B4-BE49-F238E27FC236}">
                <a16:creationId xmlns:a16="http://schemas.microsoft.com/office/drawing/2014/main" id="{46CEB37C-4AD6-6546-88C7-0D5145F73F1B}"/>
              </a:ext>
            </a:extLst>
          </p:cNvPr>
          <p:cNvSpPr>
            <a:spLocks noGrp="1"/>
          </p:cNvSpPr>
          <p:nvPr>
            <p:ph type="dt" sz="half" idx="10"/>
          </p:nvPr>
        </p:nvSpPr>
        <p:spPr/>
        <p:txBody>
          <a:bodyPr/>
          <a:lstStyle/>
          <a:p>
            <a:fld id="{F617DED8-4350-C740-BB7C-D6C45B1EB394}" type="datetime1">
              <a:rPr lang="en-GB" smtClean="0"/>
              <a:t>18/09/2024</a:t>
            </a:fld>
            <a:endParaRPr lang="en-US"/>
          </a:p>
        </p:txBody>
      </p:sp>
      <p:pic>
        <p:nvPicPr>
          <p:cNvPr id="12" name="Picture 11">
            <a:extLst>
              <a:ext uri="{FF2B5EF4-FFF2-40B4-BE49-F238E27FC236}">
                <a16:creationId xmlns:a16="http://schemas.microsoft.com/office/drawing/2014/main" id="{8E568CA6-59BD-244B-9036-0C61FAFBFC2A}"/>
              </a:ext>
            </a:extLst>
          </p:cNvPr>
          <p:cNvPicPr>
            <a:picLocks noChangeAspect="1"/>
          </p:cNvPicPr>
          <p:nvPr userDrawn="1"/>
        </p:nvPicPr>
        <p:blipFill>
          <a:blip r:embed="rId2"/>
          <a:srcRect/>
          <a:stretch/>
        </p:blipFill>
        <p:spPr>
          <a:xfrm>
            <a:off x="10647926" y="5391304"/>
            <a:ext cx="1544074" cy="1930092"/>
          </a:xfrm>
          <a:prstGeom prst="rect">
            <a:avLst/>
          </a:prstGeom>
        </p:spPr>
      </p:pic>
    </p:spTree>
    <p:extLst>
      <p:ext uri="{BB962C8B-B14F-4D97-AF65-F5344CB8AC3E}">
        <p14:creationId xmlns:p14="http://schemas.microsoft.com/office/powerpoint/2010/main" val="3918423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pic>
        <p:nvPicPr>
          <p:cNvPr id="13" name="Picture 12" descr="&quot; &quot;">
            <a:extLst>
              <a:ext uri="{FF2B5EF4-FFF2-40B4-BE49-F238E27FC236}">
                <a16:creationId xmlns:a16="http://schemas.microsoft.com/office/drawing/2014/main" id="{130685FF-8861-7240-BA53-FA31C6C9C27B}"/>
              </a:ext>
            </a:extLst>
          </p:cNvPr>
          <p:cNvPicPr>
            <a:picLocks noChangeAspect="1"/>
          </p:cNvPicPr>
          <p:nvPr userDrawn="1"/>
        </p:nvPicPr>
        <p:blipFill>
          <a:blip r:embed="rId2"/>
          <a:stretch>
            <a:fillRect/>
          </a:stretch>
        </p:blipFill>
        <p:spPr>
          <a:xfrm>
            <a:off x="8610600" y="3099873"/>
            <a:ext cx="3594462" cy="3594462"/>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0" name="Title 1">
            <a:extLst>
              <a:ext uri="{FF2B5EF4-FFF2-40B4-BE49-F238E27FC236}">
                <a16:creationId xmlns:a16="http://schemas.microsoft.com/office/drawing/2014/main" id="{0CBA2EDF-5ADA-2A43-803A-5C04DEC2ACCE}"/>
              </a:ext>
            </a:extLst>
          </p:cNvPr>
          <p:cNvSpPr>
            <a:spLocks noGrp="1"/>
          </p:cNvSpPr>
          <p:nvPr>
            <p:ph type="title"/>
          </p:nvPr>
        </p:nvSpPr>
        <p:spPr>
          <a:xfrm>
            <a:off x="838200" y="365125"/>
            <a:ext cx="9977271" cy="548819"/>
          </a:xfrm>
        </p:spPr>
        <p:txBody>
          <a:bodyPr>
            <a:noAutofit/>
          </a:bodyPr>
          <a:lstStyle>
            <a:lvl1pPr>
              <a:defRPr sz="4500"/>
            </a:lvl1pPr>
          </a:lstStyle>
          <a:p>
            <a:r>
              <a:rPr lang="en-US"/>
              <a:t>Click to edit Master title style</a:t>
            </a:r>
          </a:p>
        </p:txBody>
      </p:sp>
    </p:spTree>
    <p:extLst>
      <p:ext uri="{BB962C8B-B14F-4D97-AF65-F5344CB8AC3E}">
        <p14:creationId xmlns:p14="http://schemas.microsoft.com/office/powerpoint/2010/main" val="75763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56283B-FAA3-0C45-8F69-C61CD2C68C0B}"/>
              </a:ext>
            </a:extLst>
          </p:cNvPr>
          <p:cNvSpPr>
            <a:spLocks noGrp="1"/>
          </p:cNvSpPr>
          <p:nvPr>
            <p:ph type="title"/>
          </p:nvPr>
        </p:nvSpPr>
        <p:spPr>
          <a:xfrm>
            <a:off x="838200" y="519964"/>
            <a:ext cx="9977271" cy="548819"/>
          </a:xfrm>
        </p:spPr>
        <p:txBody>
          <a:bodyPr>
            <a:noAutofit/>
          </a:bodyPr>
          <a:lstStyle>
            <a:lvl1pPr>
              <a:defRPr sz="3600"/>
            </a:lvl1pPr>
          </a:lstStyle>
          <a:p>
            <a:r>
              <a:rPr lang="en-US" dirty="0"/>
              <a:t>Click to edit Master title style</a:t>
            </a:r>
          </a:p>
        </p:txBody>
      </p:sp>
      <p:pic>
        <p:nvPicPr>
          <p:cNvPr id="12" name="Picture 11">
            <a:extLst>
              <a:ext uri="{FF2B5EF4-FFF2-40B4-BE49-F238E27FC236}">
                <a16:creationId xmlns:a16="http://schemas.microsoft.com/office/drawing/2014/main" id="{8D2BAFDA-3085-094D-8597-EA125B75D51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3" name="Chart Placeholder 2">
            <a:extLst>
              <a:ext uri="{FF2B5EF4-FFF2-40B4-BE49-F238E27FC236}">
                <a16:creationId xmlns:a16="http://schemas.microsoft.com/office/drawing/2014/main" id="{D7C0223E-760F-4543-BDE3-CA6F2E441259}"/>
              </a:ext>
            </a:extLst>
          </p:cNvPr>
          <p:cNvSpPr>
            <a:spLocks noGrp="1"/>
          </p:cNvSpPr>
          <p:nvPr>
            <p:ph type="chart" sz="quarter" idx="13" hasCustomPrompt="1"/>
          </p:nvPr>
        </p:nvSpPr>
        <p:spPr>
          <a:xfrm>
            <a:off x="838200" y="1498600"/>
            <a:ext cx="7315200" cy="4484687"/>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mtClean="0">
                <a:effect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the icon to add and edit charts. Use suitable brand </a:t>
            </a:r>
            <a:r>
              <a:rPr lang="en-US" dirty="0" err="1"/>
              <a:t>colours</a:t>
            </a:r>
            <a:r>
              <a:rPr lang="en-US" dirty="0"/>
              <a:t> to change the chart’s appearance.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a:p>
            <a:endParaRPr lang="en-US" dirty="0"/>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BC2AF70C-7487-5D49-97F3-B37681DB2E7A}" type="datetime1">
              <a:rPr lang="en-GB" smtClean="0"/>
              <a:t>18/09/2024</a:t>
            </a:fld>
            <a:endParaRPr lang="en-US" dirty="0"/>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dirty="0"/>
          </a:p>
        </p:txBody>
      </p:sp>
    </p:spTree>
    <p:extLst>
      <p:ext uri="{BB962C8B-B14F-4D97-AF65-F5344CB8AC3E}">
        <p14:creationId xmlns:p14="http://schemas.microsoft.com/office/powerpoint/2010/main" val="432745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4" name="Table Placeholder 3">
            <a:extLst>
              <a:ext uri="{FF2B5EF4-FFF2-40B4-BE49-F238E27FC236}">
                <a16:creationId xmlns:a16="http://schemas.microsoft.com/office/drawing/2014/main" id="{3F149F08-6749-4F49-BA62-07A1E155EC2B}"/>
              </a:ext>
            </a:extLst>
          </p:cNvPr>
          <p:cNvSpPr>
            <a:spLocks noGrp="1"/>
          </p:cNvSpPr>
          <p:nvPr>
            <p:ph type="tbl" sz="quarter" idx="13" hasCustomPrompt="1"/>
          </p:nvPr>
        </p:nvSpPr>
        <p:spPr>
          <a:xfrm>
            <a:off x="838200" y="1498600"/>
            <a:ext cx="9977438" cy="3819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Double click icon to design your table. Use black or purple </a:t>
            </a:r>
            <a:r>
              <a:rPr lang="en-US" dirty="0" err="1"/>
              <a:t>colour</a:t>
            </a:r>
            <a:r>
              <a:rPr lang="en-US" dirty="0"/>
              <a:t> (</a:t>
            </a:r>
            <a:r>
              <a:rPr lang="en-GB" dirty="0">
                <a:solidFill>
                  <a:srgbClr val="222221"/>
                </a:solidFill>
                <a:effectLst/>
                <a:latin typeface="Helvetica" pitchFamily="2" charset="0"/>
              </a:rPr>
              <a:t>#702082) for all text. Refer to theme and our brand guide for more colours.</a:t>
            </a:r>
          </a:p>
        </p:txBody>
      </p:sp>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66935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E85E4F7-9E26-F444-BDD5-B54AD9B3559B}"/>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pic>
        <p:nvPicPr>
          <p:cNvPr id="15" name="Picture 14">
            <a:extLst>
              <a:ext uri="{FF2B5EF4-FFF2-40B4-BE49-F238E27FC236}">
                <a16:creationId xmlns:a16="http://schemas.microsoft.com/office/drawing/2014/main" id="{8179C323-C234-3B4B-AC17-6AE6E50456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052000" y="2718000"/>
            <a:ext cx="4140000" cy="4140000"/>
          </a:xfrm>
          <a:prstGeom prst="rect">
            <a:avLst/>
          </a:prstGeom>
        </p:spPr>
      </p:pic>
      <p:sp>
        <p:nvSpPr>
          <p:cNvPr id="5" name="Date Placeholder 4">
            <a:extLst>
              <a:ext uri="{FF2B5EF4-FFF2-40B4-BE49-F238E27FC236}">
                <a16:creationId xmlns:a16="http://schemas.microsoft.com/office/drawing/2014/main" id="{8396E716-C6D3-7140-8AC0-DDCC0A368FE6}"/>
              </a:ext>
            </a:extLst>
          </p:cNvPr>
          <p:cNvSpPr>
            <a:spLocks noGrp="1"/>
          </p:cNvSpPr>
          <p:nvPr>
            <p:ph type="dt" sz="half" idx="10"/>
          </p:nvPr>
        </p:nvSpPr>
        <p:spPr/>
        <p:txBody>
          <a:bodyPr/>
          <a:lstStyle/>
          <a:p>
            <a:fld id="{98024559-C37D-F943-A0B6-3EDAAF776624}" type="datetime1">
              <a:rPr lang="en-GB" smtClean="0"/>
              <a:t>18/09/2024</a:t>
            </a:fld>
            <a:endParaRPr lang="en-US"/>
          </a:p>
        </p:txBody>
      </p:sp>
      <p:sp>
        <p:nvSpPr>
          <p:cNvPr id="6" name="Footer Placeholder 5">
            <a:extLst>
              <a:ext uri="{FF2B5EF4-FFF2-40B4-BE49-F238E27FC236}">
                <a16:creationId xmlns:a16="http://schemas.microsoft.com/office/drawing/2014/main" id="{0933742A-7D36-C84C-82B7-F28431F11E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FA0B6A-A6F4-6C45-A2B9-16CA5FF6523D}"/>
              </a:ext>
            </a:extLst>
          </p:cNvPr>
          <p:cNvSpPr>
            <a:spLocks noGrp="1"/>
          </p:cNvSpPr>
          <p:nvPr>
            <p:ph type="sldNum" sz="quarter" idx="12"/>
          </p:nvPr>
        </p:nvSpPr>
        <p:spPr/>
        <p:txBody>
          <a:bodyPr/>
          <a:lstStyle/>
          <a:p>
            <a:fld id="{016687C5-7511-7743-B429-3BDBE272F28B}" type="slidenum">
              <a:rPr lang="en-US" smtClean="0"/>
              <a:t>‹#›</a:t>
            </a:fld>
            <a:endParaRPr lang="en-US"/>
          </a:p>
        </p:txBody>
      </p:sp>
      <p:sp>
        <p:nvSpPr>
          <p:cNvPr id="11" name="SmartArt Placeholder 3"/>
          <p:cNvSpPr>
            <a:spLocks noGrp="1"/>
          </p:cNvSpPr>
          <p:nvPr>
            <p:ph type="dgm" sz="quarter" idx="13"/>
          </p:nvPr>
        </p:nvSpPr>
        <p:spPr>
          <a:xfrm>
            <a:off x="838200" y="1773238"/>
            <a:ext cx="9424988" cy="3600450"/>
          </a:xfrm>
        </p:spPr>
        <p:txBody>
          <a:bodyPr/>
          <a:lstStyle/>
          <a:p>
            <a:r>
              <a:rPr lang="en-US"/>
              <a:t>Click icon to add SmartArt graphic</a:t>
            </a:r>
            <a:endParaRPr lang="en-GB" dirty="0"/>
          </a:p>
        </p:txBody>
      </p:sp>
    </p:spTree>
    <p:extLst>
      <p:ext uri="{BB962C8B-B14F-4D97-AF65-F5344CB8AC3E}">
        <p14:creationId xmlns:p14="http://schemas.microsoft.com/office/powerpoint/2010/main" val="9283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ic Text &amp;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05234C-2ACE-284E-9BC2-36AD230EE5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8160000" y="1818000"/>
            <a:ext cx="4032000" cy="5040000"/>
          </a:xfrm>
          <a:prstGeom prst="rect">
            <a:avLst/>
          </a:prstGeom>
        </p:spPr>
      </p:pic>
      <p:sp>
        <p:nvSpPr>
          <p:cNvPr id="2" name="Title 1">
            <a:extLst>
              <a:ext uri="{FF2B5EF4-FFF2-40B4-BE49-F238E27FC236}">
                <a16:creationId xmlns:a16="http://schemas.microsoft.com/office/drawing/2014/main" id="{0A51BE7A-0162-E341-B254-C9EBCDF7DC93}"/>
              </a:ext>
            </a:extLst>
          </p:cNvPr>
          <p:cNvSpPr>
            <a:spLocks noGrp="1"/>
          </p:cNvSpPr>
          <p:nvPr>
            <p:ph type="title"/>
          </p:nvPr>
        </p:nvSpPr>
        <p:spPr>
          <a:xfrm>
            <a:off x="838200" y="519964"/>
            <a:ext cx="9977271" cy="548819"/>
          </a:xfrm>
        </p:spPr>
        <p:txBody>
          <a:bodyPr>
            <a:noAutofit/>
          </a:bodyPr>
          <a:lstStyle>
            <a:lvl1pPr>
              <a:defRPr sz="3600"/>
            </a:lvl1p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62430BE4-70A3-6545-9DF6-33845DC86CAB}"/>
              </a:ext>
            </a:extLst>
          </p:cNvPr>
          <p:cNvSpPr>
            <a:spLocks noGrp="1"/>
          </p:cNvSpPr>
          <p:nvPr>
            <p:ph idx="1"/>
          </p:nvPr>
        </p:nvSpPr>
        <p:spPr>
          <a:xfrm>
            <a:off x="838200" y="1459478"/>
            <a:ext cx="504444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2">
            <a:extLst>
              <a:ext uri="{FF2B5EF4-FFF2-40B4-BE49-F238E27FC236}">
                <a16:creationId xmlns:a16="http://schemas.microsoft.com/office/drawing/2014/main" id="{A88647BF-A57C-8249-889F-5AC7DD3202E7}"/>
              </a:ext>
            </a:extLst>
          </p:cNvPr>
          <p:cNvSpPr>
            <a:spLocks noGrp="1"/>
          </p:cNvSpPr>
          <p:nvPr>
            <p:ph type="pic" idx="13" hasCustomPrompt="1"/>
          </p:nvPr>
        </p:nvSpPr>
        <p:spPr>
          <a:xfrm>
            <a:off x="6309360" y="1463040"/>
            <a:ext cx="5044440" cy="3362960"/>
          </a:xfrm>
          <a:prstGeom prst="roundRect">
            <a:avLst>
              <a:gd name="adj" fmla="val 2736"/>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Place black and white image for generic/service content or </a:t>
            </a:r>
            <a:r>
              <a:rPr lang="en-US" dirty="0" err="1"/>
              <a:t>colour</a:t>
            </a:r>
            <a:r>
              <a:rPr lang="en-US" dirty="0"/>
              <a:t> image for ‘impact’ content.</a:t>
            </a:r>
          </a:p>
          <a:p>
            <a:endParaRPr lang="en-US" dirty="0"/>
          </a:p>
        </p:txBody>
      </p:sp>
      <p:sp>
        <p:nvSpPr>
          <p:cNvPr id="4" name="Date Placeholder 3">
            <a:extLst>
              <a:ext uri="{FF2B5EF4-FFF2-40B4-BE49-F238E27FC236}">
                <a16:creationId xmlns:a16="http://schemas.microsoft.com/office/drawing/2014/main" id="{E1244F07-9552-DF47-A3DF-81EEEB30D5D2}"/>
              </a:ext>
            </a:extLst>
          </p:cNvPr>
          <p:cNvSpPr>
            <a:spLocks noGrp="1"/>
          </p:cNvSpPr>
          <p:nvPr>
            <p:ph type="dt" sz="half" idx="10"/>
          </p:nvPr>
        </p:nvSpPr>
        <p:spPr/>
        <p:txBody>
          <a:bodyPr/>
          <a:lstStyle/>
          <a:p>
            <a:fld id="{9059AB2C-4B99-BA49-A1DA-3174DB9E16C4}" type="datetime1">
              <a:rPr lang="en-GB" smtClean="0"/>
              <a:t>18/09/2024</a:t>
            </a:fld>
            <a:endParaRPr lang="en-US" dirty="0"/>
          </a:p>
        </p:txBody>
      </p:sp>
      <p:sp>
        <p:nvSpPr>
          <p:cNvPr id="5" name="Footer Placeholder 4">
            <a:extLst>
              <a:ext uri="{FF2B5EF4-FFF2-40B4-BE49-F238E27FC236}">
                <a16:creationId xmlns:a16="http://schemas.microsoft.com/office/drawing/2014/main" id="{70360707-9E51-FF4F-8A77-BCC5BE697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914B9F-1F46-414D-B534-1A5CCD323D2D}"/>
              </a:ext>
            </a:extLst>
          </p:cNvPr>
          <p:cNvSpPr>
            <a:spLocks noGrp="1"/>
          </p:cNvSpPr>
          <p:nvPr>
            <p:ph type="sldNum" sz="quarter" idx="12"/>
          </p:nvPr>
        </p:nvSpPr>
        <p:spPr/>
        <p:txBody>
          <a:bodyPr/>
          <a:lstStyle/>
          <a:p>
            <a:fld id="{016687C5-7511-7743-B429-3BDBE272F28B}" type="slidenum">
              <a:rPr lang="en-US" smtClean="0"/>
              <a:t>‹#›</a:t>
            </a:fld>
            <a:endParaRPr lang="en-US"/>
          </a:p>
        </p:txBody>
      </p:sp>
    </p:spTree>
    <p:extLst>
      <p:ext uri="{BB962C8B-B14F-4D97-AF65-F5344CB8AC3E}">
        <p14:creationId xmlns:p14="http://schemas.microsoft.com/office/powerpoint/2010/main" val="2170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18/09/2024</a:t>
            </a:fld>
            <a:endParaRPr lang="en-US" dirty="0"/>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dirty="0"/>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dirty="0"/>
          </a:p>
        </p:txBody>
      </p:sp>
    </p:spTree>
    <p:extLst>
      <p:ext uri="{BB962C8B-B14F-4D97-AF65-F5344CB8AC3E}">
        <p14:creationId xmlns:p14="http://schemas.microsoft.com/office/powerpoint/2010/main" val="344337512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712" r:id="rId3"/>
    <p:sldLayoutId id="2147483713" r:id="rId4"/>
    <p:sldLayoutId id="2147483714" r:id="rId5"/>
    <p:sldLayoutId id="2147483677" r:id="rId6"/>
    <p:sldLayoutId id="2147483669" r:id="rId7"/>
    <p:sldLayoutId id="2147483715" r:id="rId8"/>
    <p:sldLayoutId id="2147483665" r:id="rId9"/>
    <p:sldLayoutId id="2147483702" r:id="rId10"/>
    <p:sldLayoutId id="2147483680" r:id="rId11"/>
    <p:sldLayoutId id="2147483706" r:id="rId12"/>
    <p:sldLayoutId id="2147483671" r:id="rId13"/>
    <p:sldLayoutId id="2147483673" r:id="rId14"/>
    <p:sldLayoutId id="2147483692" r:id="rId15"/>
    <p:sldLayoutId id="2147483652" r:id="rId16"/>
    <p:sldLayoutId id="2147483653" r:id="rId17"/>
    <p:sldLayoutId id="2147483654" r:id="rId18"/>
    <p:sldLayoutId id="2147483655" r:id="rId19"/>
    <p:sldLayoutId id="2147483657" r:id="rId20"/>
    <p:sldLayoutId id="2147483670" r:id="rId21"/>
    <p:sldLayoutId id="2147483678" r:id="rId22"/>
    <p:sldLayoutId id="2147483658" r:id="rId23"/>
    <p:sldLayoutId id="2147483745" r:id="rId24"/>
    <p:sldLayoutId id="2147483742"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D3251-F8FF-3E43-9ABF-224BA6655B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00C572-2F59-9442-A975-71EAAFC4CB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1CD03-6088-6243-83B0-E50471392C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lumMod val="75000"/>
                    <a:lumOff val="25000"/>
                  </a:schemeClr>
                </a:solidFill>
              </a:defRPr>
            </a:lvl1pPr>
          </a:lstStyle>
          <a:p>
            <a:fld id="{94F93ADD-E702-C74C-B2F2-777AA750DCF5}" type="datetime1">
              <a:rPr lang="en-GB" smtClean="0"/>
              <a:t>18/09/2024</a:t>
            </a:fld>
            <a:endParaRPr lang="en-US"/>
          </a:p>
        </p:txBody>
      </p:sp>
      <p:sp>
        <p:nvSpPr>
          <p:cNvPr id="5" name="Footer Placeholder 4">
            <a:extLst>
              <a:ext uri="{FF2B5EF4-FFF2-40B4-BE49-F238E27FC236}">
                <a16:creationId xmlns:a16="http://schemas.microsoft.com/office/drawing/2014/main" id="{C51C6E44-43F8-EC48-801C-C47A6939FA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lumMod val="75000"/>
                    <a:lumOff val="25000"/>
                  </a:schemeClr>
                </a:solidFill>
              </a:defRPr>
            </a:lvl1pPr>
          </a:lstStyle>
          <a:p>
            <a:endParaRPr lang="en-US"/>
          </a:p>
        </p:txBody>
      </p:sp>
      <p:sp>
        <p:nvSpPr>
          <p:cNvPr id="6" name="Slide Number Placeholder 5">
            <a:extLst>
              <a:ext uri="{FF2B5EF4-FFF2-40B4-BE49-F238E27FC236}">
                <a16:creationId xmlns:a16="http://schemas.microsoft.com/office/drawing/2014/main" id="{37BF583A-B9F5-4F41-8DD5-8AC7F4FF96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lumMod val="75000"/>
                    <a:lumOff val="25000"/>
                  </a:schemeClr>
                </a:solidFill>
              </a:defRPr>
            </a:lvl1pPr>
          </a:lstStyle>
          <a:p>
            <a:fld id="{016687C5-7511-7743-B429-3BDBE272F28B}" type="slidenum">
              <a:rPr lang="en-US" smtClean="0"/>
              <a:pPr/>
              <a:t>‹#›</a:t>
            </a:fld>
            <a:endParaRPr lang="en-US"/>
          </a:p>
        </p:txBody>
      </p:sp>
    </p:spTree>
    <p:extLst>
      <p:ext uri="{BB962C8B-B14F-4D97-AF65-F5344CB8AC3E}">
        <p14:creationId xmlns:p14="http://schemas.microsoft.com/office/powerpoint/2010/main" val="106579752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hyperlink" Target="https://safepodnetwork.ac.u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alle.bloom@manchester.ac.uk" TargetMode="External"/><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D5738-9D13-1354-7A5A-F198E944AE33}"/>
              </a:ext>
            </a:extLst>
          </p:cNvPr>
          <p:cNvSpPr>
            <a:spLocks noGrp="1"/>
          </p:cNvSpPr>
          <p:nvPr>
            <p:ph type="title"/>
          </p:nvPr>
        </p:nvSpPr>
        <p:spPr>
          <a:xfrm>
            <a:off x="831851" y="1209041"/>
            <a:ext cx="5264150" cy="695960"/>
          </a:xfrm>
        </p:spPr>
        <p:txBody>
          <a:bodyPr/>
          <a:lstStyle/>
          <a:p>
            <a:r>
              <a:rPr lang="en-GB" dirty="0"/>
              <a:t>Introduction</a:t>
            </a:r>
          </a:p>
        </p:txBody>
      </p:sp>
      <p:sp>
        <p:nvSpPr>
          <p:cNvPr id="12" name="Text Placeholder 2">
            <a:extLst>
              <a:ext uri="{FF2B5EF4-FFF2-40B4-BE49-F238E27FC236}">
                <a16:creationId xmlns:a16="http://schemas.microsoft.com/office/drawing/2014/main" id="{42DAC0BB-1710-C8E8-6F11-B7AEC17D7319}"/>
              </a:ext>
            </a:extLst>
          </p:cNvPr>
          <p:cNvSpPr txBox="1">
            <a:spLocks/>
          </p:cNvSpPr>
          <p:nvPr/>
        </p:nvSpPr>
        <p:spPr>
          <a:xfrm>
            <a:off x="838200" y="2081048"/>
            <a:ext cx="9977438" cy="3717324"/>
          </a:xfrm>
          <a:prstGeom prst="rect">
            <a:avLst/>
          </a:prstGeom>
        </p:spPr>
        <p:txBody>
          <a:bodyPr vert="horz" lIns="91440" tIns="45720" rIns="91440" bIns="45720" rtlCol="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kern="1200">
                <a:solidFill>
                  <a:schemeClr val="tx2"/>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2"/>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400" b="0" i="0" kern="1200">
                <a:solidFill>
                  <a:schemeClr val="tx2"/>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GB" dirty="0"/>
              <a:t>What is the UK Data Service? </a:t>
            </a:r>
          </a:p>
          <a:p>
            <a:r>
              <a:rPr lang="en-GB" dirty="0"/>
              <a:t>What data are available?</a:t>
            </a:r>
          </a:p>
          <a:p>
            <a:r>
              <a:rPr lang="en-GB" dirty="0"/>
              <a:t>How to find and access this data </a:t>
            </a:r>
          </a:p>
        </p:txBody>
      </p:sp>
      <p:pic>
        <p:nvPicPr>
          <p:cNvPr id="6" name="Picture 5">
            <a:extLst>
              <a:ext uri="{FF2B5EF4-FFF2-40B4-BE49-F238E27FC236}">
                <a16:creationId xmlns:a16="http://schemas.microsoft.com/office/drawing/2014/main" id="{C4C3EE64-0676-4E7F-C89D-BFF77C8FDB78}"/>
              </a:ext>
              <a:ext uri="{C183D7F6-B498-43B3-948B-1728B52AA6E4}">
                <adec:decorative xmlns:adec="http://schemas.microsoft.com/office/drawing/2017/decorative" val="1"/>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r="9673"/>
          <a:stretch/>
        </p:blipFill>
        <p:spPr>
          <a:xfrm>
            <a:off x="8077200" y="0"/>
            <a:ext cx="4114800" cy="6858000"/>
          </a:xfrm>
          <a:prstGeom prst="rect">
            <a:avLst/>
          </a:prstGeom>
        </p:spPr>
      </p:pic>
      <p:sp>
        <p:nvSpPr>
          <p:cNvPr id="10" name="Rectangle 9"/>
          <p:cNvSpPr/>
          <p:nvPr/>
        </p:nvSpPr>
        <p:spPr>
          <a:xfrm>
            <a:off x="1208069" y="6479114"/>
            <a:ext cx="6690633" cy="23083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702082"/>
                </a:solidFill>
                <a:effectLst/>
                <a:uLnTx/>
                <a:uFillTx/>
                <a:latin typeface="Arial"/>
                <a:ea typeface="+mn-ea"/>
                <a:cs typeface="+mn-cs"/>
              </a:rPr>
              <a:t>Copyright © 2023 UK Data Service. Created by UK Data Service, University of Manchester</a:t>
            </a:r>
          </a:p>
        </p:txBody>
      </p:sp>
      <p:sp>
        <p:nvSpPr>
          <p:cNvPr id="3" name="Slide Number Placeholder 2">
            <a:extLst>
              <a:ext uri="{FF2B5EF4-FFF2-40B4-BE49-F238E27FC236}">
                <a16:creationId xmlns:a16="http://schemas.microsoft.com/office/drawing/2014/main" id="{89B40B0B-BDD4-934E-8690-7D00D9EAE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6687C5-7511-7743-B429-3BDBE272F28B}" type="slidenum">
              <a:rPr kumimoji="0" lang="en-US" sz="1200" b="0" i="0" u="none" strike="noStrike" kern="1200" cap="none" spc="0" normalizeH="0" baseline="0" noProof="0" smtClean="0">
                <a:ln>
                  <a:noFill/>
                </a:ln>
                <a:solidFill>
                  <a:srgbClr val="212322">
                    <a:lumMod val="75000"/>
                    <a:lumOff val="2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212322">
                  <a:lumMod val="75000"/>
                  <a:lumOff val="25000"/>
                </a:srgbClr>
              </a:solidFill>
              <a:effectLst/>
              <a:uLnTx/>
              <a:uFillTx/>
              <a:latin typeface="Arial"/>
              <a:ea typeface="+mn-ea"/>
              <a:cs typeface="+mn-cs"/>
            </a:endParaRPr>
          </a:p>
        </p:txBody>
      </p:sp>
    </p:spTree>
    <p:extLst>
      <p:ext uri="{BB962C8B-B14F-4D97-AF65-F5344CB8AC3E}">
        <p14:creationId xmlns:p14="http://schemas.microsoft.com/office/powerpoint/2010/main" val="384145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91E9-E015-A3D3-18F5-28A918204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858D7-CD43-82CE-F706-74DD03CEBB90}"/>
              </a:ext>
            </a:extLst>
          </p:cNvPr>
          <p:cNvSpPr>
            <a:spLocks noGrp="1"/>
          </p:cNvSpPr>
          <p:nvPr>
            <p:ph type="title"/>
          </p:nvPr>
        </p:nvSpPr>
        <p:spPr/>
        <p:txBody>
          <a:bodyPr/>
          <a:lstStyle/>
          <a:p>
            <a:r>
              <a:rPr lang="en-GB" dirty="0"/>
              <a:t>Find Data Tab</a:t>
            </a:r>
            <a:endParaRPr lang="en-GB" dirty="0">
              <a:solidFill>
                <a:schemeClr val="bg1"/>
              </a:solidFill>
            </a:endParaRPr>
          </a:p>
        </p:txBody>
      </p:sp>
      <p:pic>
        <p:nvPicPr>
          <p:cNvPr id="8" name="Picture 7">
            <a:extLst>
              <a:ext uri="{FF2B5EF4-FFF2-40B4-BE49-F238E27FC236}">
                <a16:creationId xmlns:a16="http://schemas.microsoft.com/office/drawing/2014/main" id="{AE30FD9B-D609-A079-A52D-CD0E98DD2A6A}"/>
              </a:ext>
            </a:extLst>
          </p:cNvPr>
          <p:cNvPicPr>
            <a:picLocks noChangeAspect="1"/>
          </p:cNvPicPr>
          <p:nvPr/>
        </p:nvPicPr>
        <p:blipFill>
          <a:blip r:embed="rId3"/>
          <a:srcRect/>
          <a:stretch/>
        </p:blipFill>
        <p:spPr>
          <a:xfrm>
            <a:off x="1346716" y="1496939"/>
            <a:ext cx="7813049" cy="4767614"/>
          </a:xfrm>
          <a:prstGeom prst="rect">
            <a:avLst/>
          </a:prstGeom>
        </p:spPr>
      </p:pic>
      <p:sp>
        <p:nvSpPr>
          <p:cNvPr id="4" name="Slide Number Placeholder 3">
            <a:extLst>
              <a:ext uri="{FF2B5EF4-FFF2-40B4-BE49-F238E27FC236}">
                <a16:creationId xmlns:a16="http://schemas.microsoft.com/office/drawing/2014/main" id="{155B55F3-17AA-494C-2830-8671FE52BA42}"/>
              </a:ext>
            </a:extLst>
          </p:cNvPr>
          <p:cNvSpPr>
            <a:spLocks noGrp="1"/>
          </p:cNvSpPr>
          <p:nvPr>
            <p:ph type="sldNum" sz="quarter" idx="12"/>
          </p:nvPr>
        </p:nvSpPr>
        <p:spPr/>
        <p:txBody>
          <a:bodyPr/>
          <a:lstStyle/>
          <a:p>
            <a:fld id="{016687C5-7511-7743-B429-3BDBE272F28B}" type="slidenum">
              <a:rPr lang="en-US" smtClean="0"/>
              <a:t>10</a:t>
            </a:fld>
            <a:endParaRPr lang="en-US"/>
          </a:p>
        </p:txBody>
      </p:sp>
    </p:spTree>
    <p:extLst>
      <p:ext uri="{BB962C8B-B14F-4D97-AF65-F5344CB8AC3E}">
        <p14:creationId xmlns:p14="http://schemas.microsoft.com/office/powerpoint/2010/main" val="234016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4FB8-1284-5A2D-EE21-C28368B1B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5F8428-3591-B2B4-72A6-D356E1412706}"/>
              </a:ext>
            </a:extLst>
          </p:cNvPr>
          <p:cNvSpPr>
            <a:spLocks noGrp="1"/>
          </p:cNvSpPr>
          <p:nvPr>
            <p:ph type="title"/>
          </p:nvPr>
        </p:nvSpPr>
        <p:spPr/>
        <p:txBody>
          <a:bodyPr/>
          <a:lstStyle/>
          <a:p>
            <a:r>
              <a:rPr lang="en-GB" dirty="0"/>
              <a:t>Catalogue Search Tool</a:t>
            </a:r>
            <a:endParaRPr lang="en-GB" dirty="0">
              <a:solidFill>
                <a:schemeClr val="bg1"/>
              </a:solidFill>
            </a:endParaRPr>
          </a:p>
        </p:txBody>
      </p:sp>
      <p:pic>
        <p:nvPicPr>
          <p:cNvPr id="8" name="Picture 7">
            <a:extLst>
              <a:ext uri="{FF2B5EF4-FFF2-40B4-BE49-F238E27FC236}">
                <a16:creationId xmlns:a16="http://schemas.microsoft.com/office/drawing/2014/main" id="{66402C21-6B02-BFB6-DABB-E9F64DFB059A}"/>
              </a:ext>
            </a:extLst>
          </p:cNvPr>
          <p:cNvPicPr>
            <a:picLocks noChangeAspect="1"/>
          </p:cNvPicPr>
          <p:nvPr/>
        </p:nvPicPr>
        <p:blipFill>
          <a:blip r:embed="rId3"/>
          <a:srcRect/>
          <a:stretch/>
        </p:blipFill>
        <p:spPr>
          <a:xfrm>
            <a:off x="1346716" y="1425015"/>
            <a:ext cx="7813049" cy="4911463"/>
          </a:xfrm>
          <a:prstGeom prst="rect">
            <a:avLst/>
          </a:prstGeom>
        </p:spPr>
      </p:pic>
      <p:sp>
        <p:nvSpPr>
          <p:cNvPr id="4" name="Slide Number Placeholder 3">
            <a:extLst>
              <a:ext uri="{FF2B5EF4-FFF2-40B4-BE49-F238E27FC236}">
                <a16:creationId xmlns:a16="http://schemas.microsoft.com/office/drawing/2014/main" id="{ED7BBDEF-2EB9-E6DF-BD54-B00EFAB9DC01}"/>
              </a:ext>
            </a:extLst>
          </p:cNvPr>
          <p:cNvSpPr>
            <a:spLocks noGrp="1"/>
          </p:cNvSpPr>
          <p:nvPr>
            <p:ph type="sldNum" sz="quarter" idx="12"/>
          </p:nvPr>
        </p:nvSpPr>
        <p:spPr/>
        <p:txBody>
          <a:bodyPr/>
          <a:lstStyle/>
          <a:p>
            <a:fld id="{016687C5-7511-7743-B429-3BDBE272F28B}" type="slidenum">
              <a:rPr lang="en-US" smtClean="0"/>
              <a:t>11</a:t>
            </a:fld>
            <a:endParaRPr lang="en-US"/>
          </a:p>
        </p:txBody>
      </p:sp>
    </p:spTree>
    <p:extLst>
      <p:ext uri="{BB962C8B-B14F-4D97-AF65-F5344CB8AC3E}">
        <p14:creationId xmlns:p14="http://schemas.microsoft.com/office/powerpoint/2010/main" val="2481423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9ADA2-D19F-5B34-8DFC-A14C993487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9A7EC9-56DA-8988-B868-5214BCC280AC}"/>
              </a:ext>
            </a:extLst>
          </p:cNvPr>
          <p:cNvSpPr>
            <a:spLocks noGrp="1"/>
          </p:cNvSpPr>
          <p:nvPr>
            <p:ph type="title"/>
          </p:nvPr>
        </p:nvSpPr>
        <p:spPr/>
        <p:txBody>
          <a:bodyPr/>
          <a:lstStyle/>
          <a:p>
            <a:r>
              <a:rPr lang="en-GB" dirty="0"/>
              <a:t>Variable and Question Bank</a:t>
            </a:r>
            <a:endParaRPr lang="en-GB" dirty="0">
              <a:solidFill>
                <a:schemeClr val="bg1"/>
              </a:solidFill>
            </a:endParaRPr>
          </a:p>
        </p:txBody>
      </p:sp>
      <p:pic>
        <p:nvPicPr>
          <p:cNvPr id="8" name="Picture 7">
            <a:extLst>
              <a:ext uri="{FF2B5EF4-FFF2-40B4-BE49-F238E27FC236}">
                <a16:creationId xmlns:a16="http://schemas.microsoft.com/office/drawing/2014/main" id="{CFAEF1D9-3E89-8420-AB4B-F2F65A6DFFF2}"/>
              </a:ext>
            </a:extLst>
          </p:cNvPr>
          <p:cNvPicPr>
            <a:picLocks noChangeAspect="1"/>
          </p:cNvPicPr>
          <p:nvPr/>
        </p:nvPicPr>
        <p:blipFill>
          <a:blip r:embed="rId3"/>
          <a:srcRect/>
          <a:stretch/>
        </p:blipFill>
        <p:spPr>
          <a:xfrm>
            <a:off x="1560260" y="1526557"/>
            <a:ext cx="7385959" cy="4708379"/>
          </a:xfrm>
          <a:prstGeom prst="rect">
            <a:avLst/>
          </a:prstGeom>
        </p:spPr>
      </p:pic>
      <p:sp>
        <p:nvSpPr>
          <p:cNvPr id="4" name="Slide Number Placeholder 3">
            <a:extLst>
              <a:ext uri="{FF2B5EF4-FFF2-40B4-BE49-F238E27FC236}">
                <a16:creationId xmlns:a16="http://schemas.microsoft.com/office/drawing/2014/main" id="{EC837A1F-8795-234C-1407-44BFA1169EC4}"/>
              </a:ext>
            </a:extLst>
          </p:cNvPr>
          <p:cNvSpPr>
            <a:spLocks noGrp="1"/>
          </p:cNvSpPr>
          <p:nvPr>
            <p:ph type="sldNum" sz="quarter" idx="12"/>
          </p:nvPr>
        </p:nvSpPr>
        <p:spPr/>
        <p:txBody>
          <a:bodyPr/>
          <a:lstStyle/>
          <a:p>
            <a:fld id="{016687C5-7511-7743-B429-3BDBE272F28B}" type="slidenum">
              <a:rPr lang="en-US" smtClean="0"/>
              <a:t>12</a:t>
            </a:fld>
            <a:endParaRPr lang="en-US"/>
          </a:p>
        </p:txBody>
      </p:sp>
    </p:spTree>
    <p:extLst>
      <p:ext uri="{BB962C8B-B14F-4D97-AF65-F5344CB8AC3E}">
        <p14:creationId xmlns:p14="http://schemas.microsoft.com/office/powerpoint/2010/main" val="367017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DCF96-BDDF-0B00-1885-9140B7A2D8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2C0FC7-14DE-C59C-F36C-F4F813961EAA}"/>
              </a:ext>
            </a:extLst>
          </p:cNvPr>
          <p:cNvSpPr>
            <a:spLocks noGrp="1"/>
          </p:cNvSpPr>
          <p:nvPr>
            <p:ph type="title"/>
          </p:nvPr>
        </p:nvSpPr>
        <p:spPr/>
        <p:txBody>
          <a:bodyPr/>
          <a:lstStyle/>
          <a:p>
            <a:r>
              <a:rPr lang="en-GB" dirty="0" err="1"/>
              <a:t>Qualibank</a:t>
            </a:r>
            <a:endParaRPr lang="en-GB" dirty="0">
              <a:solidFill>
                <a:schemeClr val="bg1"/>
              </a:solidFill>
            </a:endParaRPr>
          </a:p>
        </p:txBody>
      </p:sp>
      <p:pic>
        <p:nvPicPr>
          <p:cNvPr id="8" name="Picture 7">
            <a:extLst>
              <a:ext uri="{FF2B5EF4-FFF2-40B4-BE49-F238E27FC236}">
                <a16:creationId xmlns:a16="http://schemas.microsoft.com/office/drawing/2014/main" id="{4BC34F21-9CB1-9E42-929A-4720F191E181}"/>
              </a:ext>
            </a:extLst>
          </p:cNvPr>
          <p:cNvPicPr>
            <a:picLocks noChangeAspect="1"/>
          </p:cNvPicPr>
          <p:nvPr/>
        </p:nvPicPr>
        <p:blipFill>
          <a:blip r:embed="rId3"/>
          <a:srcRect/>
          <a:stretch/>
        </p:blipFill>
        <p:spPr>
          <a:xfrm>
            <a:off x="1560260" y="1641662"/>
            <a:ext cx="7385959" cy="4478169"/>
          </a:xfrm>
          <a:prstGeom prst="rect">
            <a:avLst/>
          </a:prstGeom>
        </p:spPr>
      </p:pic>
      <p:sp>
        <p:nvSpPr>
          <p:cNvPr id="4" name="Slide Number Placeholder 3">
            <a:extLst>
              <a:ext uri="{FF2B5EF4-FFF2-40B4-BE49-F238E27FC236}">
                <a16:creationId xmlns:a16="http://schemas.microsoft.com/office/drawing/2014/main" id="{EE664D39-11F4-B99E-B1BF-206C194BD31C}"/>
              </a:ext>
            </a:extLst>
          </p:cNvPr>
          <p:cNvSpPr>
            <a:spLocks noGrp="1"/>
          </p:cNvSpPr>
          <p:nvPr>
            <p:ph type="sldNum" sz="quarter" idx="12"/>
          </p:nvPr>
        </p:nvSpPr>
        <p:spPr/>
        <p:txBody>
          <a:bodyPr/>
          <a:lstStyle/>
          <a:p>
            <a:fld id="{016687C5-7511-7743-B429-3BDBE272F28B}" type="slidenum">
              <a:rPr lang="en-US" smtClean="0"/>
              <a:t>13</a:t>
            </a:fld>
            <a:endParaRPr lang="en-US"/>
          </a:p>
        </p:txBody>
      </p:sp>
    </p:spTree>
    <p:extLst>
      <p:ext uri="{BB962C8B-B14F-4D97-AF65-F5344CB8AC3E}">
        <p14:creationId xmlns:p14="http://schemas.microsoft.com/office/powerpoint/2010/main" val="2546427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31D11-2EA7-5373-1CAA-53140A1F9F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AFC29-873D-0970-A615-7C3C264A279D}"/>
              </a:ext>
            </a:extLst>
          </p:cNvPr>
          <p:cNvSpPr>
            <a:spLocks noGrp="1"/>
          </p:cNvSpPr>
          <p:nvPr>
            <p:ph type="title"/>
          </p:nvPr>
        </p:nvSpPr>
        <p:spPr/>
        <p:txBody>
          <a:bodyPr/>
          <a:lstStyle/>
          <a:p>
            <a:r>
              <a:rPr lang="en-GB" dirty="0"/>
              <a:t>HASSET</a:t>
            </a:r>
            <a:endParaRPr lang="en-GB" dirty="0">
              <a:solidFill>
                <a:schemeClr val="bg1"/>
              </a:solidFill>
            </a:endParaRPr>
          </a:p>
        </p:txBody>
      </p:sp>
      <p:pic>
        <p:nvPicPr>
          <p:cNvPr id="8" name="Picture 7">
            <a:extLst>
              <a:ext uri="{FF2B5EF4-FFF2-40B4-BE49-F238E27FC236}">
                <a16:creationId xmlns:a16="http://schemas.microsoft.com/office/drawing/2014/main" id="{071B6E46-D022-409E-122A-BA307FE5B838}"/>
              </a:ext>
            </a:extLst>
          </p:cNvPr>
          <p:cNvPicPr>
            <a:picLocks noChangeAspect="1"/>
          </p:cNvPicPr>
          <p:nvPr/>
        </p:nvPicPr>
        <p:blipFill>
          <a:blip r:embed="rId3"/>
          <a:srcRect/>
          <a:stretch/>
        </p:blipFill>
        <p:spPr>
          <a:xfrm>
            <a:off x="1717171" y="1599554"/>
            <a:ext cx="7072137" cy="4562385"/>
          </a:xfrm>
          <a:prstGeom prst="rect">
            <a:avLst/>
          </a:prstGeom>
        </p:spPr>
      </p:pic>
      <p:sp>
        <p:nvSpPr>
          <p:cNvPr id="4" name="Slide Number Placeholder 3">
            <a:extLst>
              <a:ext uri="{FF2B5EF4-FFF2-40B4-BE49-F238E27FC236}">
                <a16:creationId xmlns:a16="http://schemas.microsoft.com/office/drawing/2014/main" id="{5C5D11F4-3C3D-AC7E-CCED-075E3CB938F6}"/>
              </a:ext>
            </a:extLst>
          </p:cNvPr>
          <p:cNvSpPr>
            <a:spLocks noGrp="1"/>
          </p:cNvSpPr>
          <p:nvPr>
            <p:ph type="sldNum" sz="quarter" idx="12"/>
          </p:nvPr>
        </p:nvSpPr>
        <p:spPr/>
        <p:txBody>
          <a:bodyPr/>
          <a:lstStyle/>
          <a:p>
            <a:fld id="{016687C5-7511-7743-B429-3BDBE272F28B}" type="slidenum">
              <a:rPr lang="en-US" smtClean="0"/>
              <a:t>14</a:t>
            </a:fld>
            <a:endParaRPr lang="en-US"/>
          </a:p>
        </p:txBody>
      </p:sp>
    </p:spTree>
    <p:extLst>
      <p:ext uri="{BB962C8B-B14F-4D97-AF65-F5344CB8AC3E}">
        <p14:creationId xmlns:p14="http://schemas.microsoft.com/office/powerpoint/2010/main" val="2345028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object 32">
            <a:extLst>
              <a:ext uri="{C183D7F6-B498-43B3-948B-1728B52AA6E4}">
                <adec:decorative xmlns:adec="http://schemas.microsoft.com/office/drawing/2017/decorative" val="1"/>
              </a:ext>
            </a:extLst>
          </p:cNvPr>
          <p:cNvGrpSpPr/>
          <p:nvPr/>
        </p:nvGrpSpPr>
        <p:grpSpPr>
          <a:xfrm>
            <a:off x="832103" y="5032250"/>
            <a:ext cx="3798570" cy="1141730"/>
            <a:chOff x="832103" y="5032250"/>
            <a:chExt cx="3798570" cy="1141730"/>
          </a:xfrm>
          <a:solidFill>
            <a:srgbClr val="702082"/>
          </a:solidFill>
        </p:grpSpPr>
        <p:sp>
          <p:nvSpPr>
            <p:cNvPr id="33" name="object 33"/>
            <p:cNvSpPr/>
            <p:nvPr/>
          </p:nvSpPr>
          <p:spPr>
            <a:xfrm>
              <a:off x="838580" y="5038727"/>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34" name="object 34"/>
            <p:cNvSpPr/>
            <p:nvPr/>
          </p:nvSpPr>
          <p:spPr>
            <a:xfrm>
              <a:off x="838580" y="5038727"/>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24" name="object 24">
            <a:extLst>
              <a:ext uri="{C183D7F6-B498-43B3-948B-1728B52AA6E4}">
                <adec:decorative xmlns:adec="http://schemas.microsoft.com/office/drawing/2017/decorative" val="1"/>
              </a:ext>
            </a:extLst>
          </p:cNvPr>
          <p:cNvGrpSpPr/>
          <p:nvPr/>
        </p:nvGrpSpPr>
        <p:grpSpPr>
          <a:xfrm>
            <a:off x="831913" y="3844103"/>
            <a:ext cx="3799204" cy="1143000"/>
            <a:chOff x="831913" y="3844103"/>
            <a:chExt cx="3799204" cy="1143000"/>
          </a:xfrm>
          <a:solidFill>
            <a:srgbClr val="702082"/>
          </a:solidFill>
        </p:grpSpPr>
        <p:sp>
          <p:nvSpPr>
            <p:cNvPr id="25" name="object 25"/>
            <p:cNvSpPr/>
            <p:nvPr/>
          </p:nvSpPr>
          <p:spPr>
            <a:xfrm>
              <a:off x="838580" y="3850770"/>
              <a:ext cx="3785870" cy="1129665"/>
            </a:xfrm>
            <a:custGeom>
              <a:avLst/>
              <a:gdLst/>
              <a:ahLst/>
              <a:cxnLst/>
              <a:rect l="l" t="t" r="r" b="b"/>
              <a:pathLst>
                <a:path w="3785870" h="1129664">
                  <a:moveTo>
                    <a:pt x="3597402" y="0"/>
                  </a:moveTo>
                  <a:lnTo>
                    <a:pt x="188214" y="0"/>
                  </a:lnTo>
                  <a:lnTo>
                    <a:pt x="138178" y="6723"/>
                  </a:lnTo>
                  <a:lnTo>
                    <a:pt x="93217" y="25696"/>
                  </a:lnTo>
                  <a:lnTo>
                    <a:pt x="55125" y="55125"/>
                  </a:lnTo>
                  <a:lnTo>
                    <a:pt x="25696" y="93217"/>
                  </a:lnTo>
                  <a:lnTo>
                    <a:pt x="6723" y="138178"/>
                  </a:lnTo>
                  <a:lnTo>
                    <a:pt x="0" y="188213"/>
                  </a:lnTo>
                  <a:lnTo>
                    <a:pt x="0" y="941057"/>
                  </a:lnTo>
                  <a:lnTo>
                    <a:pt x="6723" y="991093"/>
                  </a:lnTo>
                  <a:lnTo>
                    <a:pt x="25696" y="1036056"/>
                  </a:lnTo>
                  <a:lnTo>
                    <a:pt x="55125" y="1074151"/>
                  </a:lnTo>
                  <a:lnTo>
                    <a:pt x="93218" y="1103584"/>
                  </a:lnTo>
                  <a:lnTo>
                    <a:pt x="138178" y="1122559"/>
                  </a:lnTo>
                  <a:lnTo>
                    <a:pt x="188214" y="1129283"/>
                  </a:lnTo>
                  <a:lnTo>
                    <a:pt x="3597402" y="1129283"/>
                  </a:lnTo>
                  <a:lnTo>
                    <a:pt x="3647437" y="1122559"/>
                  </a:lnTo>
                  <a:lnTo>
                    <a:pt x="3692397" y="1103584"/>
                  </a:lnTo>
                  <a:lnTo>
                    <a:pt x="3730490" y="1074151"/>
                  </a:lnTo>
                  <a:lnTo>
                    <a:pt x="3759919" y="1036056"/>
                  </a:lnTo>
                  <a:lnTo>
                    <a:pt x="3778892" y="991093"/>
                  </a:lnTo>
                  <a:lnTo>
                    <a:pt x="3785616" y="941057"/>
                  </a:lnTo>
                  <a:lnTo>
                    <a:pt x="3785616" y="188213"/>
                  </a:lnTo>
                  <a:lnTo>
                    <a:pt x="3778892" y="138178"/>
                  </a:lnTo>
                  <a:lnTo>
                    <a:pt x="3759919" y="93217"/>
                  </a:lnTo>
                  <a:lnTo>
                    <a:pt x="3730490" y="55125"/>
                  </a:lnTo>
                  <a:lnTo>
                    <a:pt x="3692398" y="25696"/>
                  </a:lnTo>
                  <a:lnTo>
                    <a:pt x="3647437" y="6723"/>
                  </a:lnTo>
                  <a:lnTo>
                    <a:pt x="3597402" y="0"/>
                  </a:lnTo>
                  <a:close/>
                </a:path>
              </a:pathLst>
            </a:custGeom>
            <a:grpFill/>
          </p:spPr>
          <p:txBody>
            <a:bodyPr wrap="square" lIns="0" tIns="0" rIns="0" bIns="0" rtlCol="0"/>
            <a:lstStyle/>
            <a:p>
              <a:endParaRPr/>
            </a:p>
          </p:txBody>
        </p:sp>
        <p:sp>
          <p:nvSpPr>
            <p:cNvPr id="26" name="object 26"/>
            <p:cNvSpPr/>
            <p:nvPr/>
          </p:nvSpPr>
          <p:spPr>
            <a:xfrm>
              <a:off x="838580" y="3850770"/>
              <a:ext cx="3785870" cy="1129665"/>
            </a:xfrm>
            <a:custGeom>
              <a:avLst/>
              <a:gdLst/>
              <a:ahLst/>
              <a:cxnLst/>
              <a:rect l="l" t="t" r="r" b="b"/>
              <a:pathLst>
                <a:path w="3785870" h="1129664">
                  <a:moveTo>
                    <a:pt x="0" y="188213"/>
                  </a:moveTo>
                  <a:lnTo>
                    <a:pt x="6723" y="138178"/>
                  </a:lnTo>
                  <a:lnTo>
                    <a:pt x="25696" y="93217"/>
                  </a:lnTo>
                  <a:lnTo>
                    <a:pt x="55125" y="55125"/>
                  </a:lnTo>
                  <a:lnTo>
                    <a:pt x="93217" y="25696"/>
                  </a:lnTo>
                  <a:lnTo>
                    <a:pt x="138178" y="6723"/>
                  </a:lnTo>
                  <a:lnTo>
                    <a:pt x="188214" y="0"/>
                  </a:lnTo>
                  <a:lnTo>
                    <a:pt x="3597402" y="0"/>
                  </a:lnTo>
                  <a:lnTo>
                    <a:pt x="3647437" y="6723"/>
                  </a:lnTo>
                  <a:lnTo>
                    <a:pt x="3692398" y="25696"/>
                  </a:lnTo>
                  <a:lnTo>
                    <a:pt x="3730490" y="55125"/>
                  </a:lnTo>
                  <a:lnTo>
                    <a:pt x="3759919" y="93217"/>
                  </a:lnTo>
                  <a:lnTo>
                    <a:pt x="3778892" y="138178"/>
                  </a:lnTo>
                  <a:lnTo>
                    <a:pt x="3785616" y="188213"/>
                  </a:lnTo>
                  <a:lnTo>
                    <a:pt x="3785616" y="941057"/>
                  </a:lnTo>
                  <a:lnTo>
                    <a:pt x="3778892" y="991093"/>
                  </a:lnTo>
                  <a:lnTo>
                    <a:pt x="3759919" y="1036056"/>
                  </a:lnTo>
                  <a:lnTo>
                    <a:pt x="3730490" y="1074151"/>
                  </a:lnTo>
                  <a:lnTo>
                    <a:pt x="3692397" y="1103584"/>
                  </a:lnTo>
                  <a:lnTo>
                    <a:pt x="3647437" y="1122559"/>
                  </a:lnTo>
                  <a:lnTo>
                    <a:pt x="3597402" y="1129283"/>
                  </a:lnTo>
                  <a:lnTo>
                    <a:pt x="188214" y="1129283"/>
                  </a:lnTo>
                  <a:lnTo>
                    <a:pt x="138178" y="1122559"/>
                  </a:lnTo>
                  <a:lnTo>
                    <a:pt x="93218" y="1103584"/>
                  </a:lnTo>
                  <a:lnTo>
                    <a:pt x="55125" y="1074151"/>
                  </a:lnTo>
                  <a:lnTo>
                    <a:pt x="25696" y="1036056"/>
                  </a:lnTo>
                  <a:lnTo>
                    <a:pt x="6723" y="991093"/>
                  </a:lnTo>
                  <a:lnTo>
                    <a:pt x="0" y="941057"/>
                  </a:lnTo>
                  <a:lnTo>
                    <a:pt x="0" y="188213"/>
                  </a:lnTo>
                  <a:close/>
                </a:path>
              </a:pathLst>
            </a:custGeom>
            <a:grpFill/>
            <a:ln w="12954">
              <a:solidFill>
                <a:srgbClr val="FFFFFF"/>
              </a:solidFill>
            </a:ln>
          </p:spPr>
          <p:txBody>
            <a:bodyPr wrap="square" lIns="0" tIns="0" rIns="0" bIns="0" rtlCol="0"/>
            <a:lstStyle/>
            <a:p>
              <a:endParaRPr/>
            </a:p>
          </p:txBody>
        </p:sp>
      </p:grpSp>
      <p:grpSp>
        <p:nvGrpSpPr>
          <p:cNvPr id="16" name="object 16">
            <a:extLst>
              <a:ext uri="{C183D7F6-B498-43B3-948B-1728B52AA6E4}">
                <adec:decorative xmlns:adec="http://schemas.microsoft.com/office/drawing/2017/decorative" val="1"/>
              </a:ext>
            </a:extLst>
          </p:cNvPr>
          <p:cNvGrpSpPr/>
          <p:nvPr/>
        </p:nvGrpSpPr>
        <p:grpSpPr>
          <a:xfrm>
            <a:off x="831913" y="2659190"/>
            <a:ext cx="3799204" cy="1142365"/>
            <a:chOff x="831913" y="2659190"/>
            <a:chExt cx="3799204" cy="1142365"/>
          </a:xfrm>
          <a:solidFill>
            <a:srgbClr val="702082"/>
          </a:solidFill>
        </p:grpSpPr>
        <p:sp>
          <p:nvSpPr>
            <p:cNvPr id="17" name="object 17"/>
            <p:cNvSpPr/>
            <p:nvPr/>
          </p:nvSpPr>
          <p:spPr>
            <a:xfrm>
              <a:off x="838580" y="2665858"/>
              <a:ext cx="3785870" cy="1129030"/>
            </a:xfrm>
            <a:custGeom>
              <a:avLst/>
              <a:gdLst/>
              <a:ahLst/>
              <a:cxnLst/>
              <a:rect l="l" t="t" r="r" b="b"/>
              <a:pathLst>
                <a:path w="3785870" h="1129029">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p>
          </p:txBody>
        </p:sp>
        <p:sp>
          <p:nvSpPr>
            <p:cNvPr id="18" name="object 18"/>
            <p:cNvSpPr/>
            <p:nvPr/>
          </p:nvSpPr>
          <p:spPr>
            <a:xfrm>
              <a:off x="838580" y="2665858"/>
              <a:ext cx="3785870" cy="1129030"/>
            </a:xfrm>
            <a:custGeom>
              <a:avLst/>
              <a:gdLst/>
              <a:ahLst/>
              <a:cxnLst/>
              <a:rect l="l" t="t" r="r" b="b"/>
              <a:pathLst>
                <a:path w="3785870" h="1129029">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p>
          </p:txBody>
        </p:sp>
      </p:grpSp>
      <p:grpSp>
        <p:nvGrpSpPr>
          <p:cNvPr id="8" name="object 8">
            <a:extLst>
              <a:ext uri="{C183D7F6-B498-43B3-948B-1728B52AA6E4}">
                <adec:decorative xmlns:adec="http://schemas.microsoft.com/office/drawing/2017/decorative" val="1"/>
              </a:ext>
            </a:extLst>
          </p:cNvPr>
          <p:cNvGrpSpPr/>
          <p:nvPr/>
        </p:nvGrpSpPr>
        <p:grpSpPr>
          <a:xfrm>
            <a:off x="831913" y="1474280"/>
            <a:ext cx="3799204" cy="1142365"/>
            <a:chOff x="831913" y="1474280"/>
            <a:chExt cx="3799204" cy="1142365"/>
          </a:xfrm>
          <a:solidFill>
            <a:srgbClr val="702082"/>
          </a:solidFill>
        </p:grpSpPr>
        <p:sp>
          <p:nvSpPr>
            <p:cNvPr id="9" name="object 9"/>
            <p:cNvSpPr/>
            <p:nvPr/>
          </p:nvSpPr>
          <p:spPr>
            <a:xfrm>
              <a:off x="838580" y="1480948"/>
              <a:ext cx="3785870" cy="1129030"/>
            </a:xfrm>
            <a:custGeom>
              <a:avLst/>
              <a:gdLst/>
              <a:ahLst/>
              <a:cxnLst/>
              <a:rect l="l" t="t" r="r" b="b"/>
              <a:pathLst>
                <a:path w="3785870" h="1129030">
                  <a:moveTo>
                    <a:pt x="3597529" y="0"/>
                  </a:moveTo>
                  <a:lnTo>
                    <a:pt x="188087" y="0"/>
                  </a:lnTo>
                  <a:lnTo>
                    <a:pt x="138087" y="6718"/>
                  </a:lnTo>
                  <a:lnTo>
                    <a:pt x="93157" y="25680"/>
                  </a:lnTo>
                  <a:lnTo>
                    <a:pt x="55091" y="55091"/>
                  </a:lnTo>
                  <a:lnTo>
                    <a:pt x="25680" y="93157"/>
                  </a:lnTo>
                  <a:lnTo>
                    <a:pt x="6718" y="138087"/>
                  </a:lnTo>
                  <a:lnTo>
                    <a:pt x="0" y="188087"/>
                  </a:lnTo>
                  <a:lnTo>
                    <a:pt x="0" y="940435"/>
                  </a:lnTo>
                  <a:lnTo>
                    <a:pt x="6718" y="990434"/>
                  </a:lnTo>
                  <a:lnTo>
                    <a:pt x="25680" y="1035364"/>
                  </a:lnTo>
                  <a:lnTo>
                    <a:pt x="55091" y="1073430"/>
                  </a:lnTo>
                  <a:lnTo>
                    <a:pt x="93157" y="1102841"/>
                  </a:lnTo>
                  <a:lnTo>
                    <a:pt x="138087" y="1121803"/>
                  </a:lnTo>
                  <a:lnTo>
                    <a:pt x="188087" y="1128522"/>
                  </a:lnTo>
                  <a:lnTo>
                    <a:pt x="3597529" y="1128522"/>
                  </a:lnTo>
                  <a:lnTo>
                    <a:pt x="3647528" y="1121803"/>
                  </a:lnTo>
                  <a:lnTo>
                    <a:pt x="3692458" y="1102841"/>
                  </a:lnTo>
                  <a:lnTo>
                    <a:pt x="3730524" y="1073430"/>
                  </a:lnTo>
                  <a:lnTo>
                    <a:pt x="3759935" y="1035364"/>
                  </a:lnTo>
                  <a:lnTo>
                    <a:pt x="3778897" y="990434"/>
                  </a:lnTo>
                  <a:lnTo>
                    <a:pt x="3785616" y="940435"/>
                  </a:lnTo>
                  <a:lnTo>
                    <a:pt x="3785616" y="188087"/>
                  </a:lnTo>
                  <a:lnTo>
                    <a:pt x="3778897" y="138087"/>
                  </a:lnTo>
                  <a:lnTo>
                    <a:pt x="3759935" y="93157"/>
                  </a:lnTo>
                  <a:lnTo>
                    <a:pt x="3730524" y="55091"/>
                  </a:lnTo>
                  <a:lnTo>
                    <a:pt x="3692458" y="25680"/>
                  </a:lnTo>
                  <a:lnTo>
                    <a:pt x="3647528" y="6718"/>
                  </a:lnTo>
                  <a:lnTo>
                    <a:pt x="3597529" y="0"/>
                  </a:lnTo>
                  <a:close/>
                </a:path>
              </a:pathLst>
            </a:custGeom>
            <a:grpFill/>
          </p:spPr>
          <p:txBody>
            <a:bodyPr wrap="square" lIns="0" tIns="0" rIns="0" bIns="0" rtlCol="0"/>
            <a:lstStyle/>
            <a:p>
              <a:endParaRPr>
                <a:solidFill>
                  <a:srgbClr val="702082"/>
                </a:solidFill>
              </a:endParaRPr>
            </a:p>
          </p:txBody>
        </p:sp>
        <p:sp>
          <p:nvSpPr>
            <p:cNvPr id="10" name="object 10"/>
            <p:cNvSpPr/>
            <p:nvPr/>
          </p:nvSpPr>
          <p:spPr>
            <a:xfrm>
              <a:off x="838580" y="1480948"/>
              <a:ext cx="3785870" cy="1129030"/>
            </a:xfrm>
            <a:custGeom>
              <a:avLst/>
              <a:gdLst/>
              <a:ahLst/>
              <a:cxnLst/>
              <a:rect l="l" t="t" r="r" b="b"/>
              <a:pathLst>
                <a:path w="3785870" h="1129030">
                  <a:moveTo>
                    <a:pt x="0" y="188087"/>
                  </a:moveTo>
                  <a:lnTo>
                    <a:pt x="6718" y="138087"/>
                  </a:lnTo>
                  <a:lnTo>
                    <a:pt x="25680" y="93157"/>
                  </a:lnTo>
                  <a:lnTo>
                    <a:pt x="55091" y="55091"/>
                  </a:lnTo>
                  <a:lnTo>
                    <a:pt x="93157" y="25680"/>
                  </a:lnTo>
                  <a:lnTo>
                    <a:pt x="138087" y="6718"/>
                  </a:lnTo>
                  <a:lnTo>
                    <a:pt x="188087" y="0"/>
                  </a:lnTo>
                  <a:lnTo>
                    <a:pt x="3597529" y="0"/>
                  </a:lnTo>
                  <a:lnTo>
                    <a:pt x="3647528" y="6718"/>
                  </a:lnTo>
                  <a:lnTo>
                    <a:pt x="3692458" y="25680"/>
                  </a:lnTo>
                  <a:lnTo>
                    <a:pt x="3730524" y="55091"/>
                  </a:lnTo>
                  <a:lnTo>
                    <a:pt x="3759935" y="93157"/>
                  </a:lnTo>
                  <a:lnTo>
                    <a:pt x="3778897" y="138087"/>
                  </a:lnTo>
                  <a:lnTo>
                    <a:pt x="3785616" y="188087"/>
                  </a:lnTo>
                  <a:lnTo>
                    <a:pt x="3785616" y="940435"/>
                  </a:lnTo>
                  <a:lnTo>
                    <a:pt x="3778897" y="990434"/>
                  </a:lnTo>
                  <a:lnTo>
                    <a:pt x="3759935" y="1035364"/>
                  </a:lnTo>
                  <a:lnTo>
                    <a:pt x="3730524" y="1073430"/>
                  </a:lnTo>
                  <a:lnTo>
                    <a:pt x="3692458" y="1102841"/>
                  </a:lnTo>
                  <a:lnTo>
                    <a:pt x="3647528" y="1121803"/>
                  </a:lnTo>
                  <a:lnTo>
                    <a:pt x="3597529" y="1128522"/>
                  </a:lnTo>
                  <a:lnTo>
                    <a:pt x="188087" y="1128522"/>
                  </a:lnTo>
                  <a:lnTo>
                    <a:pt x="138087" y="1121803"/>
                  </a:lnTo>
                  <a:lnTo>
                    <a:pt x="93157" y="1102841"/>
                  </a:lnTo>
                  <a:lnTo>
                    <a:pt x="55091" y="1073430"/>
                  </a:lnTo>
                  <a:lnTo>
                    <a:pt x="25680" y="1035364"/>
                  </a:lnTo>
                  <a:lnTo>
                    <a:pt x="6718" y="990434"/>
                  </a:lnTo>
                  <a:lnTo>
                    <a:pt x="0" y="940435"/>
                  </a:lnTo>
                  <a:lnTo>
                    <a:pt x="0" y="188087"/>
                  </a:lnTo>
                  <a:close/>
                </a:path>
              </a:pathLst>
            </a:custGeom>
            <a:grpFill/>
            <a:ln w="12954">
              <a:solidFill>
                <a:srgbClr val="FFFFFF"/>
              </a:solidFill>
            </a:ln>
          </p:spPr>
          <p:txBody>
            <a:bodyPr wrap="square" lIns="0" tIns="0" rIns="0" bIns="0" rtlCol="0"/>
            <a:lstStyle/>
            <a:p>
              <a:endParaRPr>
                <a:solidFill>
                  <a:srgbClr val="702082"/>
                </a:solidFill>
              </a:endParaRPr>
            </a:p>
          </p:txBody>
        </p:sp>
      </p:grpSp>
      <p:sp>
        <p:nvSpPr>
          <p:cNvPr id="6" name="object 6"/>
          <p:cNvSpPr txBox="1">
            <a:spLocks noGrp="1"/>
          </p:cNvSpPr>
          <p:nvPr>
            <p:ph type="title"/>
          </p:nvPr>
        </p:nvSpPr>
        <p:spPr>
          <a:xfrm>
            <a:off x="916939" y="466967"/>
            <a:ext cx="3912870" cy="574040"/>
          </a:xfrm>
          <a:prstGeom prst="rect">
            <a:avLst/>
          </a:prstGeom>
        </p:spPr>
        <p:txBody>
          <a:bodyPr vert="horz" wrap="square" lIns="0" tIns="12700" rIns="0" bIns="0" rtlCol="0">
            <a:spAutoFit/>
          </a:bodyPr>
          <a:lstStyle/>
          <a:p>
            <a:pPr marL="12700">
              <a:lnSpc>
                <a:spcPct val="100000"/>
              </a:lnSpc>
              <a:spcBef>
                <a:spcPts val="100"/>
              </a:spcBef>
            </a:pPr>
            <a:r>
              <a:rPr sz="3600" spc="-5" dirty="0"/>
              <a:t>Data</a:t>
            </a:r>
            <a:r>
              <a:rPr sz="3600" spc="-245" dirty="0"/>
              <a:t> </a:t>
            </a:r>
            <a:r>
              <a:rPr sz="3600" dirty="0"/>
              <a:t>Access</a:t>
            </a:r>
            <a:r>
              <a:rPr sz="3600" spc="-45" dirty="0"/>
              <a:t> </a:t>
            </a:r>
            <a:r>
              <a:rPr sz="3600" spc="-5" dirty="0">
                <a:solidFill>
                  <a:srgbClr val="702082"/>
                </a:solidFill>
              </a:rPr>
              <a:t>Policy</a:t>
            </a:r>
            <a:endParaRPr sz="3600" dirty="0">
              <a:solidFill>
                <a:srgbClr val="702082"/>
              </a:solidFill>
            </a:endParaRPr>
          </a:p>
        </p:txBody>
      </p:sp>
      <p:grpSp>
        <p:nvGrpSpPr>
          <p:cNvPr id="2" name="object 2">
            <a:extLst>
              <a:ext uri="{C183D7F6-B498-43B3-948B-1728B52AA6E4}">
                <adec:decorative xmlns:adec="http://schemas.microsoft.com/office/drawing/2017/decorative" val="1"/>
              </a:ext>
            </a:extLst>
          </p:cNvPr>
          <p:cNvGrpSpPr/>
          <p:nvPr/>
        </p:nvGrpSpPr>
        <p:grpSpPr>
          <a:xfrm>
            <a:off x="4617529" y="1587058"/>
            <a:ext cx="7574915" cy="5271135"/>
            <a:chOff x="4617529" y="1587058"/>
            <a:chExt cx="7574915" cy="5271135"/>
          </a:xfrm>
        </p:grpSpPr>
        <p:pic>
          <p:nvPicPr>
            <p:cNvPr id="3" name="object 3"/>
            <p:cNvPicPr/>
            <p:nvPr/>
          </p:nvPicPr>
          <p:blipFill>
            <a:blip r:embed="rId3" cstate="print"/>
            <a:stretch>
              <a:fillRect/>
            </a:stretch>
          </p:blipFill>
          <p:spPr>
            <a:xfrm>
              <a:off x="8052053" y="2718053"/>
              <a:ext cx="4139945" cy="4139945"/>
            </a:xfrm>
            <a:prstGeom prst="rect">
              <a:avLst/>
            </a:prstGeom>
          </p:spPr>
        </p:pic>
        <p:sp>
          <p:nvSpPr>
            <p:cNvPr id="4" name="object 4"/>
            <p:cNvSpPr/>
            <p:nvPr/>
          </p:nvSpPr>
          <p:spPr>
            <a:xfrm>
              <a:off x="4624197" y="1593725"/>
              <a:ext cx="6730365" cy="902969"/>
            </a:xfrm>
            <a:custGeom>
              <a:avLst/>
              <a:gdLst/>
              <a:ahLst/>
              <a:cxnLst/>
              <a:rect l="l" t="t" r="r" b="b"/>
              <a:pathLst>
                <a:path w="6730365" h="902969">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solidFill>
              <a:srgbClr val="CDD1DD">
                <a:alpha val="90194"/>
              </a:srgbClr>
            </a:solidFill>
          </p:spPr>
          <p:txBody>
            <a:bodyPr wrap="square" lIns="0" tIns="0" rIns="0" bIns="0" rtlCol="0"/>
            <a:lstStyle/>
            <a:p>
              <a:endParaRPr/>
            </a:p>
          </p:txBody>
        </p:sp>
        <p:sp>
          <p:nvSpPr>
            <p:cNvPr id="5" name="object 5"/>
            <p:cNvSpPr/>
            <p:nvPr/>
          </p:nvSpPr>
          <p:spPr>
            <a:xfrm>
              <a:off x="4624197" y="1593725"/>
              <a:ext cx="6730365" cy="902969"/>
            </a:xfrm>
            <a:custGeom>
              <a:avLst/>
              <a:gdLst/>
              <a:ahLst/>
              <a:cxnLst/>
              <a:rect l="l" t="t" r="r" b="b"/>
              <a:pathLst>
                <a:path w="6730365" h="902969">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ln w="12953">
              <a:solidFill>
                <a:srgbClr val="CDD1DD"/>
              </a:solidFill>
            </a:ln>
          </p:spPr>
          <p:txBody>
            <a:bodyPr wrap="square" lIns="0" tIns="0" rIns="0" bIns="0" rtlCol="0"/>
            <a:lstStyle/>
            <a:p>
              <a:endParaRPr/>
            </a:p>
          </p:txBody>
        </p:sp>
      </p:grpSp>
      <p:sp>
        <p:nvSpPr>
          <p:cNvPr id="11" name="object 11"/>
          <p:cNvSpPr txBox="1"/>
          <p:nvPr/>
        </p:nvSpPr>
        <p:spPr>
          <a:xfrm>
            <a:off x="1296668" y="1741142"/>
            <a:ext cx="2866390"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Controlled</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7" name="object 7"/>
          <p:cNvSpPr txBox="1"/>
          <p:nvPr/>
        </p:nvSpPr>
        <p:spPr>
          <a:xfrm>
            <a:off x="4713984" y="1616143"/>
            <a:ext cx="621792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Accessed </a:t>
            </a:r>
            <a:r>
              <a:rPr sz="2700" dirty="0">
                <a:solidFill>
                  <a:srgbClr val="6F1F82"/>
                </a:solidFill>
                <a:latin typeface="Arial MT"/>
                <a:cs typeface="Arial MT"/>
              </a:rPr>
              <a:t>via a </a:t>
            </a:r>
            <a:r>
              <a:rPr sz="2700" spc="-5" dirty="0">
                <a:solidFill>
                  <a:srgbClr val="6F1F82"/>
                </a:solidFill>
                <a:latin typeface="Arial MT"/>
                <a:cs typeface="Arial MT"/>
              </a:rPr>
              <a:t>Safe Room, SecureLab </a:t>
            </a:r>
            <a:r>
              <a:rPr sz="2700" spc="-740" dirty="0">
                <a:solidFill>
                  <a:srgbClr val="6F1F82"/>
                </a:solidFill>
                <a:latin typeface="Arial MT"/>
                <a:cs typeface="Arial MT"/>
              </a:rPr>
              <a:t> </a:t>
            </a:r>
            <a:r>
              <a:rPr sz="2700" spc="-5" dirty="0">
                <a:solidFill>
                  <a:srgbClr val="6F1F82"/>
                </a:solidFill>
                <a:latin typeface="Arial MT"/>
                <a:cs typeface="Arial MT"/>
              </a:rPr>
              <a:t>within </a:t>
            </a:r>
            <a:r>
              <a:rPr sz="2700" dirty="0">
                <a:solidFill>
                  <a:srgbClr val="6F1F82"/>
                </a:solidFill>
                <a:latin typeface="Arial MT"/>
                <a:cs typeface="Arial MT"/>
              </a:rPr>
              <a:t>the</a:t>
            </a:r>
            <a:r>
              <a:rPr sz="2700" spc="-10" dirty="0">
                <a:solidFill>
                  <a:srgbClr val="6F1F82"/>
                </a:solidFill>
                <a:latin typeface="Arial MT"/>
                <a:cs typeface="Arial MT"/>
              </a:rPr>
              <a:t> </a:t>
            </a:r>
            <a:r>
              <a:rPr sz="2700" spc="-5" dirty="0">
                <a:solidFill>
                  <a:srgbClr val="6F1F82"/>
                </a:solidFill>
                <a:latin typeface="Arial MT"/>
                <a:cs typeface="Arial MT"/>
              </a:rPr>
              <a:t>UK</a:t>
            </a:r>
            <a:r>
              <a:rPr sz="2700" spc="-10" dirty="0">
                <a:solidFill>
                  <a:srgbClr val="6F1F82"/>
                </a:solidFill>
                <a:latin typeface="Arial MT"/>
                <a:cs typeface="Arial MT"/>
              </a:rPr>
              <a:t> </a:t>
            </a:r>
            <a:r>
              <a:rPr sz="2700" spc="-5" dirty="0">
                <a:solidFill>
                  <a:srgbClr val="6F1F82"/>
                </a:solidFill>
                <a:latin typeface="Arial MT"/>
                <a:cs typeface="Arial MT"/>
              </a:rPr>
              <a:t>or</a:t>
            </a:r>
            <a:r>
              <a:rPr sz="2700" dirty="0">
                <a:solidFill>
                  <a:srgbClr val="6F1F82"/>
                </a:solidFill>
                <a:latin typeface="Arial MT"/>
                <a:cs typeface="Arial MT"/>
              </a:rPr>
              <a:t> the</a:t>
            </a:r>
            <a:r>
              <a:rPr sz="2700" spc="-10" dirty="0">
                <a:solidFill>
                  <a:srgbClr val="2B5595"/>
                </a:solidFill>
                <a:latin typeface="Arial MT"/>
                <a:cs typeface="Arial MT"/>
              </a:rPr>
              <a:t> </a:t>
            </a:r>
            <a:r>
              <a:rPr sz="2700" u="heavy" spc="-5" dirty="0">
                <a:solidFill>
                  <a:srgbClr val="2B5595"/>
                </a:solidFill>
                <a:uFill>
                  <a:solidFill>
                    <a:srgbClr val="2B5595"/>
                  </a:solidFill>
                </a:uFill>
                <a:latin typeface="Arial MT"/>
                <a:cs typeface="Arial MT"/>
                <a:hlinkClick r:id="rId4"/>
              </a:rPr>
              <a:t>SafePod</a:t>
            </a:r>
            <a:r>
              <a:rPr sz="2700" u="heavy" dirty="0">
                <a:solidFill>
                  <a:srgbClr val="2B5595"/>
                </a:solidFill>
                <a:uFill>
                  <a:solidFill>
                    <a:srgbClr val="2B5595"/>
                  </a:solidFill>
                </a:uFill>
                <a:latin typeface="Arial MT"/>
                <a:cs typeface="Arial MT"/>
                <a:hlinkClick r:id="rId4"/>
              </a:rPr>
              <a:t> </a:t>
            </a:r>
            <a:r>
              <a:rPr sz="2700" u="heavy" spc="-5" dirty="0">
                <a:solidFill>
                  <a:srgbClr val="2B5595"/>
                </a:solidFill>
                <a:uFill>
                  <a:solidFill>
                    <a:srgbClr val="2B5595"/>
                  </a:solidFill>
                </a:uFill>
                <a:latin typeface="Arial MT"/>
                <a:cs typeface="Arial MT"/>
                <a:hlinkClick r:id="rId4"/>
              </a:rPr>
              <a:t>Network</a:t>
            </a:r>
            <a:endParaRPr sz="2700" dirty="0">
              <a:latin typeface="Arial MT"/>
              <a:cs typeface="Arial MT"/>
            </a:endParaRPr>
          </a:p>
        </p:txBody>
      </p:sp>
      <p:grpSp>
        <p:nvGrpSpPr>
          <p:cNvPr id="12" name="object 12">
            <a:extLst>
              <a:ext uri="{C183D7F6-B498-43B3-948B-1728B52AA6E4}">
                <adec:decorative xmlns:adec="http://schemas.microsoft.com/office/drawing/2017/decorative" val="1"/>
              </a:ext>
            </a:extLst>
          </p:cNvPr>
          <p:cNvGrpSpPr/>
          <p:nvPr/>
        </p:nvGrpSpPr>
        <p:grpSpPr>
          <a:xfrm>
            <a:off x="4617529" y="2771968"/>
            <a:ext cx="6743700" cy="916305"/>
            <a:chOff x="4617529" y="2771968"/>
            <a:chExt cx="6743700" cy="916305"/>
          </a:xfrm>
          <a:solidFill>
            <a:srgbClr val="D2D6E0"/>
          </a:solidFill>
        </p:grpSpPr>
        <p:sp>
          <p:nvSpPr>
            <p:cNvPr id="13" name="object 13"/>
            <p:cNvSpPr/>
            <p:nvPr/>
          </p:nvSpPr>
          <p:spPr>
            <a:xfrm>
              <a:off x="4624197" y="2778635"/>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14" name="object 14"/>
            <p:cNvSpPr/>
            <p:nvPr/>
          </p:nvSpPr>
          <p:spPr>
            <a:xfrm>
              <a:off x="4624197" y="2778635"/>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CD6DC"/>
              </a:solidFill>
            </a:ln>
          </p:spPr>
          <p:txBody>
            <a:bodyPr wrap="square" lIns="0" tIns="0" rIns="0" bIns="0" rtlCol="0"/>
            <a:lstStyle/>
            <a:p>
              <a:endParaRPr/>
            </a:p>
          </p:txBody>
        </p:sp>
      </p:grpSp>
      <p:sp>
        <p:nvSpPr>
          <p:cNvPr id="19" name="object 19"/>
          <p:cNvSpPr txBox="1"/>
          <p:nvPr/>
        </p:nvSpPr>
        <p:spPr>
          <a:xfrm>
            <a:off x="1051272" y="2926318"/>
            <a:ext cx="335724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Safeguarded</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15" name="object 15"/>
          <p:cNvSpPr txBox="1"/>
          <p:nvPr/>
        </p:nvSpPr>
        <p:spPr>
          <a:xfrm>
            <a:off x="4713984" y="2801318"/>
            <a:ext cx="6142355"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End user licence (requires registration) </a:t>
            </a:r>
            <a:r>
              <a:rPr sz="2700" spc="-740" dirty="0">
                <a:solidFill>
                  <a:srgbClr val="6F1F82"/>
                </a:solidFill>
                <a:latin typeface="Arial MT"/>
                <a:cs typeface="Arial MT"/>
              </a:rPr>
              <a:t> </a:t>
            </a:r>
            <a:r>
              <a:rPr sz="2700" spc="-5" dirty="0">
                <a:solidFill>
                  <a:srgbClr val="6F1F82"/>
                </a:solidFill>
                <a:latin typeface="Arial MT"/>
                <a:cs typeface="Arial MT"/>
              </a:rPr>
              <a:t>and special licence</a:t>
            </a:r>
            <a:r>
              <a:rPr sz="2700" spc="-10" dirty="0">
                <a:solidFill>
                  <a:srgbClr val="6F1F82"/>
                </a:solidFill>
                <a:latin typeface="Arial MT"/>
                <a:cs typeface="Arial MT"/>
              </a:rPr>
              <a:t> </a:t>
            </a:r>
            <a:r>
              <a:rPr sz="2700" spc="-5" dirty="0">
                <a:solidFill>
                  <a:srgbClr val="6F1F82"/>
                </a:solidFill>
                <a:latin typeface="Arial MT"/>
                <a:cs typeface="Arial MT"/>
              </a:rPr>
              <a:t>(requires</a:t>
            </a:r>
            <a:r>
              <a:rPr sz="2700" dirty="0">
                <a:solidFill>
                  <a:srgbClr val="6F1F82"/>
                </a:solidFill>
                <a:latin typeface="Arial MT"/>
                <a:cs typeface="Arial MT"/>
              </a:rPr>
              <a:t> a</a:t>
            </a:r>
            <a:r>
              <a:rPr sz="2700" spc="-15" dirty="0">
                <a:solidFill>
                  <a:srgbClr val="6F1F82"/>
                </a:solidFill>
                <a:latin typeface="Arial MT"/>
                <a:cs typeface="Arial MT"/>
              </a:rPr>
              <a:t> </a:t>
            </a:r>
            <a:r>
              <a:rPr sz="2700" dirty="0">
                <a:solidFill>
                  <a:srgbClr val="6F1F82"/>
                </a:solidFill>
                <a:latin typeface="Arial MT"/>
                <a:cs typeface="Arial MT"/>
              </a:rPr>
              <a:t>form)</a:t>
            </a:r>
            <a:endParaRPr sz="2700" dirty="0">
              <a:latin typeface="Arial MT"/>
              <a:cs typeface="Arial MT"/>
            </a:endParaRPr>
          </a:p>
        </p:txBody>
      </p:sp>
      <p:grpSp>
        <p:nvGrpSpPr>
          <p:cNvPr id="20" name="object 20">
            <a:extLst>
              <a:ext uri="{C183D7F6-B498-43B3-948B-1728B52AA6E4}">
                <adec:decorative xmlns:adec="http://schemas.microsoft.com/office/drawing/2017/decorative" val="1"/>
              </a:ext>
            </a:extLst>
          </p:cNvPr>
          <p:cNvGrpSpPr/>
          <p:nvPr/>
        </p:nvGrpSpPr>
        <p:grpSpPr>
          <a:xfrm>
            <a:off x="4617529" y="3956877"/>
            <a:ext cx="6743700" cy="916305"/>
            <a:chOff x="4617529" y="3956877"/>
            <a:chExt cx="6743700" cy="916305"/>
          </a:xfrm>
          <a:solidFill>
            <a:srgbClr val="D2D6E0"/>
          </a:solidFill>
        </p:grpSpPr>
        <p:sp>
          <p:nvSpPr>
            <p:cNvPr id="21" name="object 21"/>
            <p:cNvSpPr/>
            <p:nvPr/>
          </p:nvSpPr>
          <p:spPr>
            <a:xfrm>
              <a:off x="4624197" y="3963545"/>
              <a:ext cx="6730365" cy="902969"/>
            </a:xfrm>
            <a:custGeom>
              <a:avLst/>
              <a:gdLst/>
              <a:ahLst/>
              <a:cxnLst/>
              <a:rect l="l" t="t" r="r" b="b"/>
              <a:pathLst>
                <a:path w="6730365" h="902970">
                  <a:moveTo>
                    <a:pt x="6579488" y="0"/>
                  </a:moveTo>
                  <a:lnTo>
                    <a:pt x="0" y="0"/>
                  </a:lnTo>
                  <a:lnTo>
                    <a:pt x="0" y="902969"/>
                  </a:lnTo>
                  <a:lnTo>
                    <a:pt x="6579488" y="902969"/>
                  </a:lnTo>
                  <a:lnTo>
                    <a:pt x="6627059" y="895296"/>
                  </a:lnTo>
                  <a:lnTo>
                    <a:pt x="6668371" y="873931"/>
                  </a:lnTo>
                  <a:lnTo>
                    <a:pt x="6700948" y="841352"/>
                  </a:lnTo>
                  <a:lnTo>
                    <a:pt x="6722312" y="800040"/>
                  </a:lnTo>
                  <a:lnTo>
                    <a:pt x="6729983" y="752474"/>
                  </a:lnTo>
                  <a:lnTo>
                    <a:pt x="6729983" y="150494"/>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22" name="object 22"/>
            <p:cNvSpPr/>
            <p:nvPr/>
          </p:nvSpPr>
          <p:spPr>
            <a:xfrm>
              <a:off x="4624197" y="3963545"/>
              <a:ext cx="6730365" cy="902969"/>
            </a:xfrm>
            <a:custGeom>
              <a:avLst/>
              <a:gdLst/>
              <a:ahLst/>
              <a:cxnLst/>
              <a:rect l="l" t="t" r="r" b="b"/>
              <a:pathLst>
                <a:path w="6730365" h="902970">
                  <a:moveTo>
                    <a:pt x="6729983" y="150494"/>
                  </a:moveTo>
                  <a:lnTo>
                    <a:pt x="6729983" y="752474"/>
                  </a:lnTo>
                  <a:lnTo>
                    <a:pt x="6722312" y="800040"/>
                  </a:lnTo>
                  <a:lnTo>
                    <a:pt x="6700948" y="841352"/>
                  </a:lnTo>
                  <a:lnTo>
                    <a:pt x="6668371" y="873931"/>
                  </a:lnTo>
                  <a:lnTo>
                    <a:pt x="6627059" y="895296"/>
                  </a:lnTo>
                  <a:lnTo>
                    <a:pt x="6579488" y="902969"/>
                  </a:lnTo>
                  <a:lnTo>
                    <a:pt x="0" y="902969"/>
                  </a:lnTo>
                  <a:lnTo>
                    <a:pt x="0" y="0"/>
                  </a:lnTo>
                  <a:lnTo>
                    <a:pt x="6579488" y="0"/>
                  </a:lnTo>
                  <a:lnTo>
                    <a:pt x="6627059" y="7671"/>
                  </a:lnTo>
                  <a:lnTo>
                    <a:pt x="6668371" y="29035"/>
                  </a:lnTo>
                  <a:lnTo>
                    <a:pt x="6700948" y="61612"/>
                  </a:lnTo>
                  <a:lnTo>
                    <a:pt x="6722312" y="102924"/>
                  </a:lnTo>
                  <a:lnTo>
                    <a:pt x="6729983" y="150494"/>
                  </a:lnTo>
                  <a:close/>
                </a:path>
              </a:pathLst>
            </a:custGeom>
            <a:grpFill/>
            <a:ln w="12953">
              <a:solidFill>
                <a:srgbClr val="CCDAD7"/>
              </a:solidFill>
            </a:ln>
          </p:spPr>
          <p:txBody>
            <a:bodyPr wrap="square" lIns="0" tIns="0" rIns="0" bIns="0" rtlCol="0"/>
            <a:lstStyle/>
            <a:p>
              <a:endParaRPr/>
            </a:p>
          </p:txBody>
        </p:sp>
      </p:grpSp>
      <p:sp>
        <p:nvSpPr>
          <p:cNvPr id="27" name="object 27"/>
          <p:cNvSpPr txBox="1"/>
          <p:nvPr/>
        </p:nvSpPr>
        <p:spPr>
          <a:xfrm>
            <a:off x="1424652" y="4111494"/>
            <a:ext cx="2610485" cy="528320"/>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FFFFFF"/>
                </a:solidFill>
                <a:latin typeface="Arial MT"/>
                <a:cs typeface="Arial MT"/>
              </a:rPr>
              <a:t>ReShare</a:t>
            </a:r>
            <a:r>
              <a:rPr sz="3300" spc="-90" dirty="0">
                <a:solidFill>
                  <a:srgbClr val="FFFFFF"/>
                </a:solidFill>
                <a:latin typeface="Arial MT"/>
                <a:cs typeface="Arial MT"/>
              </a:rPr>
              <a:t> </a:t>
            </a:r>
            <a:r>
              <a:rPr sz="3300" spc="-5" dirty="0">
                <a:solidFill>
                  <a:srgbClr val="FFFFFF"/>
                </a:solidFill>
                <a:latin typeface="Arial MT"/>
                <a:cs typeface="Arial MT"/>
              </a:rPr>
              <a:t>data</a:t>
            </a:r>
            <a:endParaRPr sz="3300" dirty="0">
              <a:latin typeface="Arial MT"/>
              <a:cs typeface="Arial MT"/>
            </a:endParaRPr>
          </a:p>
        </p:txBody>
      </p:sp>
      <p:sp>
        <p:nvSpPr>
          <p:cNvPr id="23" name="object 23"/>
          <p:cNvSpPr txBox="1"/>
          <p:nvPr/>
        </p:nvSpPr>
        <p:spPr>
          <a:xfrm>
            <a:off x="4713984" y="3986494"/>
            <a:ext cx="6031230" cy="792480"/>
          </a:xfrm>
          <a:prstGeom prst="rect">
            <a:avLst/>
          </a:prstGeom>
        </p:spPr>
        <p:txBody>
          <a:bodyPr vert="horz" wrap="square" lIns="0" tIns="71120" rIns="0" bIns="0" rtlCol="0">
            <a:spAutoFit/>
          </a:bodyPr>
          <a:lstStyle/>
          <a:p>
            <a:pPr marL="241300" marR="5080" indent="-229235">
              <a:lnSpc>
                <a:spcPts val="2800"/>
              </a:lnSpc>
              <a:spcBef>
                <a:spcPts val="560"/>
              </a:spcBef>
              <a:buChar char="•"/>
              <a:tabLst>
                <a:tab pos="241935" algn="l"/>
              </a:tabLst>
            </a:pPr>
            <a:r>
              <a:rPr sz="2700" spc="-5" dirty="0">
                <a:solidFill>
                  <a:srgbClr val="6F1F82"/>
                </a:solidFill>
                <a:latin typeface="Arial MT"/>
                <a:cs typeface="Arial MT"/>
              </a:rPr>
              <a:t>Access controls</a:t>
            </a:r>
            <a:r>
              <a:rPr sz="2700" spc="5" dirty="0">
                <a:solidFill>
                  <a:srgbClr val="6F1F82"/>
                </a:solidFill>
                <a:latin typeface="Arial MT"/>
                <a:cs typeface="Arial MT"/>
              </a:rPr>
              <a:t> </a:t>
            </a:r>
            <a:r>
              <a:rPr sz="2700" spc="-5" dirty="0">
                <a:solidFill>
                  <a:srgbClr val="6F1F82"/>
                </a:solidFill>
                <a:latin typeface="Arial MT"/>
                <a:cs typeface="Arial MT"/>
              </a:rPr>
              <a:t>set by</a:t>
            </a:r>
            <a:r>
              <a:rPr sz="2700" spc="5" dirty="0">
                <a:solidFill>
                  <a:srgbClr val="6F1F82"/>
                </a:solidFill>
                <a:latin typeface="Arial MT"/>
                <a:cs typeface="Arial MT"/>
              </a:rPr>
              <a:t> </a:t>
            </a:r>
            <a:r>
              <a:rPr sz="2700" dirty="0">
                <a:solidFill>
                  <a:srgbClr val="6F1F82"/>
                </a:solidFill>
                <a:latin typeface="Arial MT"/>
                <a:cs typeface="Arial MT"/>
              </a:rPr>
              <a:t>the</a:t>
            </a:r>
            <a:r>
              <a:rPr sz="2700" spc="-5" dirty="0">
                <a:solidFill>
                  <a:srgbClr val="6F1F82"/>
                </a:solidFill>
                <a:latin typeface="Arial MT"/>
                <a:cs typeface="Arial MT"/>
              </a:rPr>
              <a:t> data</a:t>
            </a:r>
            <a:r>
              <a:rPr sz="2700" spc="5" dirty="0">
                <a:solidFill>
                  <a:srgbClr val="6F1F82"/>
                </a:solidFill>
                <a:latin typeface="Arial MT"/>
                <a:cs typeface="Arial MT"/>
              </a:rPr>
              <a:t> </a:t>
            </a:r>
            <a:r>
              <a:rPr sz="2700" spc="-5" dirty="0">
                <a:solidFill>
                  <a:srgbClr val="6F1F82"/>
                </a:solidFill>
                <a:latin typeface="Arial MT"/>
                <a:cs typeface="Arial MT"/>
              </a:rPr>
              <a:t>owner </a:t>
            </a:r>
            <a:r>
              <a:rPr sz="2700" spc="-735" dirty="0">
                <a:solidFill>
                  <a:srgbClr val="6F1F82"/>
                </a:solidFill>
                <a:latin typeface="Arial MT"/>
                <a:cs typeface="Arial MT"/>
              </a:rPr>
              <a:t> </a:t>
            </a:r>
            <a:r>
              <a:rPr sz="2700" spc="-5" dirty="0">
                <a:solidFill>
                  <a:srgbClr val="6F1F82"/>
                </a:solidFill>
                <a:latin typeface="Arial MT"/>
                <a:cs typeface="Arial MT"/>
              </a:rPr>
              <a:t>and can vary</a:t>
            </a:r>
            <a:endParaRPr sz="2700">
              <a:latin typeface="Arial MT"/>
              <a:cs typeface="Arial MT"/>
            </a:endParaRPr>
          </a:p>
        </p:txBody>
      </p:sp>
      <p:grpSp>
        <p:nvGrpSpPr>
          <p:cNvPr id="28" name="object 28">
            <a:extLst>
              <a:ext uri="{C183D7F6-B498-43B3-948B-1728B52AA6E4}">
                <adec:decorative xmlns:adec="http://schemas.microsoft.com/office/drawing/2017/decorative" val="1"/>
              </a:ext>
            </a:extLst>
          </p:cNvPr>
          <p:cNvGrpSpPr/>
          <p:nvPr/>
        </p:nvGrpSpPr>
        <p:grpSpPr>
          <a:xfrm>
            <a:off x="4617529" y="5142550"/>
            <a:ext cx="6743700" cy="916305"/>
            <a:chOff x="4617529" y="5142550"/>
            <a:chExt cx="6743700" cy="916305"/>
          </a:xfrm>
          <a:solidFill>
            <a:srgbClr val="D2D6E0"/>
          </a:solidFill>
        </p:grpSpPr>
        <p:sp>
          <p:nvSpPr>
            <p:cNvPr id="29" name="object 29"/>
            <p:cNvSpPr/>
            <p:nvPr/>
          </p:nvSpPr>
          <p:spPr>
            <a:xfrm>
              <a:off x="4624197" y="5149217"/>
              <a:ext cx="6730365" cy="902969"/>
            </a:xfrm>
            <a:custGeom>
              <a:avLst/>
              <a:gdLst/>
              <a:ahLst/>
              <a:cxnLst/>
              <a:rect l="l" t="t" r="r" b="b"/>
              <a:pathLst>
                <a:path w="6730365" h="902970">
                  <a:moveTo>
                    <a:pt x="6579488" y="0"/>
                  </a:moveTo>
                  <a:lnTo>
                    <a:pt x="0" y="0"/>
                  </a:lnTo>
                  <a:lnTo>
                    <a:pt x="0" y="902970"/>
                  </a:lnTo>
                  <a:lnTo>
                    <a:pt x="6579488" y="902970"/>
                  </a:lnTo>
                  <a:lnTo>
                    <a:pt x="6627059" y="895296"/>
                  </a:lnTo>
                  <a:lnTo>
                    <a:pt x="6668371" y="873931"/>
                  </a:lnTo>
                  <a:lnTo>
                    <a:pt x="6700948" y="841352"/>
                  </a:lnTo>
                  <a:lnTo>
                    <a:pt x="6722312" y="800040"/>
                  </a:lnTo>
                  <a:lnTo>
                    <a:pt x="6729983" y="752475"/>
                  </a:lnTo>
                  <a:lnTo>
                    <a:pt x="6729983" y="150495"/>
                  </a:lnTo>
                  <a:lnTo>
                    <a:pt x="6722312" y="102924"/>
                  </a:lnTo>
                  <a:lnTo>
                    <a:pt x="6700948" y="61612"/>
                  </a:lnTo>
                  <a:lnTo>
                    <a:pt x="6668371" y="29035"/>
                  </a:lnTo>
                  <a:lnTo>
                    <a:pt x="6627059" y="7671"/>
                  </a:lnTo>
                  <a:lnTo>
                    <a:pt x="6579488" y="0"/>
                  </a:lnTo>
                  <a:close/>
                </a:path>
              </a:pathLst>
            </a:custGeom>
            <a:grpFill/>
          </p:spPr>
          <p:txBody>
            <a:bodyPr wrap="square" lIns="0" tIns="0" rIns="0" bIns="0" rtlCol="0"/>
            <a:lstStyle/>
            <a:p>
              <a:endParaRPr/>
            </a:p>
          </p:txBody>
        </p:sp>
        <p:sp>
          <p:nvSpPr>
            <p:cNvPr id="30" name="object 30"/>
            <p:cNvSpPr/>
            <p:nvPr/>
          </p:nvSpPr>
          <p:spPr>
            <a:xfrm>
              <a:off x="4624197" y="5149217"/>
              <a:ext cx="6730365" cy="902969"/>
            </a:xfrm>
            <a:custGeom>
              <a:avLst/>
              <a:gdLst/>
              <a:ahLst/>
              <a:cxnLst/>
              <a:rect l="l" t="t" r="r" b="b"/>
              <a:pathLst>
                <a:path w="6730365" h="902970">
                  <a:moveTo>
                    <a:pt x="6729983" y="150495"/>
                  </a:moveTo>
                  <a:lnTo>
                    <a:pt x="6729983" y="752475"/>
                  </a:lnTo>
                  <a:lnTo>
                    <a:pt x="6722312" y="800040"/>
                  </a:lnTo>
                  <a:lnTo>
                    <a:pt x="6700948" y="841352"/>
                  </a:lnTo>
                  <a:lnTo>
                    <a:pt x="6668371" y="873931"/>
                  </a:lnTo>
                  <a:lnTo>
                    <a:pt x="6627059" y="895296"/>
                  </a:lnTo>
                  <a:lnTo>
                    <a:pt x="6579488" y="902970"/>
                  </a:lnTo>
                  <a:lnTo>
                    <a:pt x="0" y="902970"/>
                  </a:lnTo>
                  <a:lnTo>
                    <a:pt x="0" y="0"/>
                  </a:lnTo>
                  <a:lnTo>
                    <a:pt x="6579488" y="0"/>
                  </a:lnTo>
                  <a:lnTo>
                    <a:pt x="6627059" y="7671"/>
                  </a:lnTo>
                  <a:lnTo>
                    <a:pt x="6668371" y="29035"/>
                  </a:lnTo>
                  <a:lnTo>
                    <a:pt x="6700948" y="61612"/>
                  </a:lnTo>
                  <a:lnTo>
                    <a:pt x="6722312" y="102924"/>
                  </a:lnTo>
                  <a:lnTo>
                    <a:pt x="6729983" y="150495"/>
                  </a:lnTo>
                  <a:close/>
                </a:path>
              </a:pathLst>
            </a:custGeom>
            <a:grpFill/>
            <a:ln w="12953">
              <a:solidFill>
                <a:srgbClr val="CAD9D1"/>
              </a:solidFill>
            </a:ln>
          </p:spPr>
          <p:txBody>
            <a:bodyPr wrap="square" lIns="0" tIns="0" rIns="0" bIns="0" rtlCol="0"/>
            <a:lstStyle/>
            <a:p>
              <a:endParaRPr/>
            </a:p>
          </p:txBody>
        </p:sp>
      </p:grpSp>
      <p:sp>
        <p:nvSpPr>
          <p:cNvPr id="35" name="object 35"/>
          <p:cNvSpPr txBox="1"/>
          <p:nvPr/>
        </p:nvSpPr>
        <p:spPr>
          <a:xfrm>
            <a:off x="1739392" y="5299015"/>
            <a:ext cx="1983105" cy="528320"/>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FFFFFF"/>
                </a:solidFill>
                <a:latin typeface="Arial MT"/>
                <a:cs typeface="Arial MT"/>
              </a:rPr>
              <a:t>Open</a:t>
            </a:r>
            <a:r>
              <a:rPr sz="3300" spc="-95" dirty="0">
                <a:solidFill>
                  <a:srgbClr val="FFFFFF"/>
                </a:solidFill>
                <a:latin typeface="Arial MT"/>
                <a:cs typeface="Arial MT"/>
              </a:rPr>
              <a:t> </a:t>
            </a:r>
            <a:r>
              <a:rPr sz="3300" spc="-5" dirty="0">
                <a:solidFill>
                  <a:srgbClr val="FFFFFF"/>
                </a:solidFill>
                <a:latin typeface="Arial MT"/>
                <a:cs typeface="Arial MT"/>
              </a:rPr>
              <a:t>data</a:t>
            </a:r>
            <a:endParaRPr sz="3300">
              <a:latin typeface="Arial MT"/>
              <a:cs typeface="Arial MT"/>
            </a:endParaRPr>
          </a:p>
        </p:txBody>
      </p:sp>
      <p:sp>
        <p:nvSpPr>
          <p:cNvPr id="31" name="object 31"/>
          <p:cNvSpPr txBox="1"/>
          <p:nvPr/>
        </p:nvSpPr>
        <p:spPr>
          <a:xfrm>
            <a:off x="4713984" y="5349087"/>
            <a:ext cx="5970905" cy="436880"/>
          </a:xfrm>
          <a:prstGeom prst="rect">
            <a:avLst/>
          </a:prstGeom>
        </p:spPr>
        <p:txBody>
          <a:bodyPr vert="horz" wrap="square" lIns="0" tIns="12700" rIns="0" bIns="0" rtlCol="0">
            <a:spAutoFit/>
          </a:bodyPr>
          <a:lstStyle/>
          <a:p>
            <a:pPr marL="241300" indent="-229235">
              <a:lnSpc>
                <a:spcPct val="100000"/>
              </a:lnSpc>
              <a:spcBef>
                <a:spcPts val="100"/>
              </a:spcBef>
              <a:buChar char="•"/>
              <a:tabLst>
                <a:tab pos="241935" algn="l"/>
              </a:tabLst>
            </a:pPr>
            <a:r>
              <a:rPr sz="2700" spc="-5" dirty="0">
                <a:solidFill>
                  <a:srgbClr val="6F1F82"/>
                </a:solidFill>
                <a:latin typeface="Arial MT"/>
                <a:cs typeface="Arial MT"/>
              </a:rPr>
              <a:t>Can be</a:t>
            </a:r>
            <a:r>
              <a:rPr sz="2700" spc="-10" dirty="0">
                <a:solidFill>
                  <a:srgbClr val="6F1F82"/>
                </a:solidFill>
                <a:latin typeface="Arial MT"/>
                <a:cs typeface="Arial MT"/>
              </a:rPr>
              <a:t> </a:t>
            </a:r>
            <a:r>
              <a:rPr sz="2700" spc="-5" dirty="0">
                <a:solidFill>
                  <a:srgbClr val="6F1F82"/>
                </a:solidFill>
                <a:latin typeface="Arial MT"/>
                <a:cs typeface="Arial MT"/>
              </a:rPr>
              <a:t>used</a:t>
            </a:r>
            <a:r>
              <a:rPr sz="2700" dirty="0">
                <a:solidFill>
                  <a:srgbClr val="6F1F82"/>
                </a:solidFill>
                <a:latin typeface="Arial MT"/>
                <a:cs typeface="Arial MT"/>
              </a:rPr>
              <a:t> </a:t>
            </a:r>
            <a:r>
              <a:rPr sz="2700" spc="-5" dirty="0">
                <a:solidFill>
                  <a:srgbClr val="6F1F82"/>
                </a:solidFill>
                <a:latin typeface="Arial MT"/>
                <a:cs typeface="Arial MT"/>
              </a:rPr>
              <a:t>by all without</a:t>
            </a:r>
            <a:r>
              <a:rPr sz="2700" dirty="0">
                <a:solidFill>
                  <a:srgbClr val="6F1F82"/>
                </a:solidFill>
                <a:latin typeface="Arial MT"/>
                <a:cs typeface="Arial MT"/>
              </a:rPr>
              <a:t> </a:t>
            </a:r>
            <a:r>
              <a:rPr sz="2700" spc="-5" dirty="0">
                <a:solidFill>
                  <a:srgbClr val="6F1F82"/>
                </a:solidFill>
                <a:latin typeface="Arial MT"/>
                <a:cs typeface="Arial MT"/>
              </a:rPr>
              <a:t>registering</a:t>
            </a:r>
            <a:endParaRPr sz="2700">
              <a:latin typeface="Arial MT"/>
              <a:cs typeface="Arial MT"/>
            </a:endParaRPr>
          </a:p>
        </p:txBody>
      </p:sp>
      <p:sp>
        <p:nvSpPr>
          <p:cNvPr id="36" name="object 3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r>
              <a:rPr dirty="0"/>
              <a:t>26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E725-A75F-5A15-5DC0-531F024BC01D}"/>
              </a:ext>
            </a:extLst>
          </p:cNvPr>
          <p:cNvSpPr>
            <a:spLocks noGrp="1"/>
          </p:cNvSpPr>
          <p:nvPr>
            <p:ph type="title"/>
          </p:nvPr>
        </p:nvSpPr>
        <p:spPr/>
        <p:txBody>
          <a:bodyPr/>
          <a:lstStyle/>
          <a:p>
            <a:r>
              <a:rPr lang="en-GB" dirty="0"/>
              <a:t>How to register</a:t>
            </a:r>
          </a:p>
        </p:txBody>
      </p:sp>
      <p:sp>
        <p:nvSpPr>
          <p:cNvPr id="3" name="Text Placeholder 2">
            <a:extLst>
              <a:ext uri="{FF2B5EF4-FFF2-40B4-BE49-F238E27FC236}">
                <a16:creationId xmlns:a16="http://schemas.microsoft.com/office/drawing/2014/main" id="{3FCA0208-E41C-7EE9-B457-D9342E9D3522}"/>
              </a:ext>
            </a:extLst>
          </p:cNvPr>
          <p:cNvSpPr>
            <a:spLocks noGrp="1"/>
          </p:cNvSpPr>
          <p:nvPr>
            <p:ph type="body" sz="quarter" idx="13"/>
          </p:nvPr>
        </p:nvSpPr>
        <p:spPr>
          <a:xfrm>
            <a:off x="838200" y="1548713"/>
            <a:ext cx="8843682" cy="4771164"/>
          </a:xfrm>
        </p:spPr>
        <p:txBody>
          <a:bodyPr>
            <a:normAutofit lnSpcReduction="10000"/>
          </a:bodyPr>
          <a:lstStyle/>
          <a:p>
            <a:r>
              <a:rPr lang="en-GB" sz="2800" dirty="0"/>
              <a:t>Logging in via </a:t>
            </a:r>
            <a:r>
              <a:rPr lang="en-GB" sz="2800" dirty="0" err="1"/>
              <a:t>OpenAthens</a:t>
            </a:r>
            <a:r>
              <a:rPr lang="en-GB" sz="2800" dirty="0"/>
              <a:t> or Shibboleth</a:t>
            </a:r>
          </a:p>
          <a:p>
            <a:pPr lvl="1"/>
            <a:r>
              <a:rPr lang="en-GB" sz="2400" dirty="0"/>
              <a:t>UK Universities</a:t>
            </a:r>
          </a:p>
          <a:p>
            <a:pPr lvl="1"/>
            <a:r>
              <a:rPr lang="en-GB" sz="2400" dirty="0"/>
              <a:t>Some further education colleges</a:t>
            </a:r>
          </a:p>
          <a:p>
            <a:pPr lvl="1"/>
            <a:r>
              <a:rPr lang="en-GB" sz="2400" dirty="0"/>
              <a:t>Some UK Government departments</a:t>
            </a:r>
          </a:p>
          <a:p>
            <a:pPr lvl="1"/>
            <a:r>
              <a:rPr lang="en-GB" sz="2400" dirty="0"/>
              <a:t>Local authorities</a:t>
            </a:r>
          </a:p>
          <a:p>
            <a:r>
              <a:rPr lang="en-GB" sz="2800" dirty="0"/>
              <a:t>UK Data Archive username</a:t>
            </a:r>
          </a:p>
          <a:p>
            <a:pPr lvl="1"/>
            <a:r>
              <a:rPr lang="en-GB" sz="2400" dirty="0"/>
              <a:t>International researchers</a:t>
            </a:r>
          </a:p>
          <a:p>
            <a:pPr lvl="1"/>
            <a:r>
              <a:rPr lang="en-GB" sz="2400" dirty="0"/>
              <a:t>Charities</a:t>
            </a:r>
          </a:p>
          <a:p>
            <a:pPr lvl="1"/>
            <a:r>
              <a:rPr lang="en-GB" sz="2400" dirty="0"/>
              <a:t>Think tanks</a:t>
            </a:r>
          </a:p>
          <a:p>
            <a:pPr lvl="1"/>
            <a:r>
              <a:rPr lang="en-GB" sz="2400" dirty="0"/>
              <a:t>Schools</a:t>
            </a:r>
          </a:p>
          <a:p>
            <a:pPr lvl="1"/>
            <a:r>
              <a:rPr lang="en-GB" sz="2400" dirty="0"/>
              <a:t>Personal researchers</a:t>
            </a:r>
          </a:p>
          <a:p>
            <a:pPr lvl="1"/>
            <a:r>
              <a:rPr lang="en-GB" sz="2400" dirty="0"/>
              <a:t>Commercial organisations</a:t>
            </a:r>
          </a:p>
          <a:p>
            <a:endParaRPr lang="en-GB" sz="2800" dirty="0"/>
          </a:p>
        </p:txBody>
      </p:sp>
      <p:sp>
        <p:nvSpPr>
          <p:cNvPr id="4" name="Slide Number Placeholder 3">
            <a:extLst>
              <a:ext uri="{FF2B5EF4-FFF2-40B4-BE49-F238E27FC236}">
                <a16:creationId xmlns:a16="http://schemas.microsoft.com/office/drawing/2014/main" id="{6A44BAE7-E9A1-F87C-A076-6EC461CACFC0}"/>
              </a:ext>
            </a:extLst>
          </p:cNvPr>
          <p:cNvSpPr>
            <a:spLocks noGrp="1"/>
          </p:cNvSpPr>
          <p:nvPr>
            <p:ph type="sldNum" sz="quarter" idx="12"/>
          </p:nvPr>
        </p:nvSpPr>
        <p:spPr/>
        <p:txBody>
          <a:bodyPr/>
          <a:lstStyle/>
          <a:p>
            <a:fld id="{016687C5-7511-7743-B429-3BDBE272F28B}" type="slidenum">
              <a:rPr lang="en-US" smtClean="0"/>
              <a:t>16</a:t>
            </a:fld>
            <a:endParaRPr lang="en-US"/>
          </a:p>
        </p:txBody>
      </p:sp>
    </p:spTree>
    <p:extLst>
      <p:ext uri="{BB962C8B-B14F-4D97-AF65-F5344CB8AC3E}">
        <p14:creationId xmlns:p14="http://schemas.microsoft.com/office/powerpoint/2010/main" val="125350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GB" dirty="0"/>
          </a:p>
        </p:txBody>
      </p:sp>
      <p:sp>
        <p:nvSpPr>
          <p:cNvPr id="3" name="Text Placeholder 2"/>
          <p:cNvSpPr>
            <a:spLocks noGrp="1"/>
          </p:cNvSpPr>
          <p:nvPr>
            <p:ph type="body" idx="1"/>
          </p:nvPr>
        </p:nvSpPr>
        <p:spPr/>
        <p:txBody>
          <a:bodyPr/>
          <a:lstStyle/>
          <a:p>
            <a:r>
              <a:rPr lang="en-GB" dirty="0" err="1"/>
              <a:t>Dr.</a:t>
            </a:r>
            <a:r>
              <a:rPr lang="en-GB" dirty="0"/>
              <a:t> Jools Kasmire</a:t>
            </a:r>
          </a:p>
          <a:p>
            <a:r>
              <a:rPr lang="en-GB" dirty="0">
                <a:hlinkClick r:id="rId3"/>
              </a:rPr>
              <a:t>j.kasmire@manchester.ac.uk</a:t>
            </a:r>
            <a:r>
              <a:rPr lang="en-GB" dirty="0"/>
              <a:t> </a:t>
            </a:r>
          </a:p>
        </p:txBody>
      </p:sp>
      <p:sp>
        <p:nvSpPr>
          <p:cNvPr id="4" name="Slide Number Placeholder 3"/>
          <p:cNvSpPr>
            <a:spLocks noGrp="1"/>
          </p:cNvSpPr>
          <p:nvPr>
            <p:ph type="sldNum" sz="quarter" idx="12"/>
          </p:nvPr>
        </p:nvSpPr>
        <p:spPr/>
        <p:txBody>
          <a:bodyPr/>
          <a:lstStyle/>
          <a:p>
            <a:fld id="{016687C5-7511-7743-B429-3BDBE272F28B}" type="slidenum">
              <a:rPr lang="en-US" smtClean="0"/>
              <a:t>17</a:t>
            </a:fld>
            <a:endParaRPr lang="en-US"/>
          </a:p>
        </p:txBody>
      </p:sp>
    </p:spTree>
    <p:extLst>
      <p:ext uri="{BB962C8B-B14F-4D97-AF65-F5344CB8AC3E}">
        <p14:creationId xmlns:p14="http://schemas.microsoft.com/office/powerpoint/2010/main" val="121291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BFDE8-F94D-384B-66DE-CB3C481D47D7}"/>
              </a:ext>
            </a:extLst>
          </p:cNvPr>
          <p:cNvSpPr>
            <a:spLocks noGrp="1"/>
          </p:cNvSpPr>
          <p:nvPr>
            <p:ph type="title"/>
          </p:nvPr>
        </p:nvSpPr>
        <p:spPr/>
        <p:txBody>
          <a:bodyPr/>
          <a:lstStyle/>
          <a:p>
            <a:r>
              <a:rPr lang="en-GB" dirty="0"/>
              <a:t>What is the UK Data Service?</a:t>
            </a:r>
          </a:p>
        </p:txBody>
      </p:sp>
      <p:sp>
        <p:nvSpPr>
          <p:cNvPr id="3" name="Text Placeholder 2">
            <a:extLst>
              <a:ext uri="{FF2B5EF4-FFF2-40B4-BE49-F238E27FC236}">
                <a16:creationId xmlns:a16="http://schemas.microsoft.com/office/drawing/2014/main" id="{95F7CBF2-08A6-CAA7-0101-72542E76F412}"/>
              </a:ext>
            </a:extLst>
          </p:cNvPr>
          <p:cNvSpPr>
            <a:spLocks noGrp="1"/>
          </p:cNvSpPr>
          <p:nvPr>
            <p:ph type="body" sz="quarter" idx="13"/>
          </p:nvPr>
        </p:nvSpPr>
        <p:spPr/>
        <p:txBody>
          <a:bodyPr>
            <a:normAutofit/>
          </a:bodyPr>
          <a:lstStyle/>
          <a:p>
            <a:r>
              <a:rPr lang="en-GB" sz="2800" dirty="0"/>
              <a:t>a comprehensive resource funded by the ESRC </a:t>
            </a:r>
          </a:p>
          <a:p>
            <a:r>
              <a:rPr lang="en-GB" sz="2800" dirty="0"/>
              <a:t>a single point of access to a wide range of secondary social science data</a:t>
            </a:r>
          </a:p>
          <a:p>
            <a:r>
              <a:rPr lang="en-GB" sz="2800" dirty="0"/>
              <a:t>support, training and guidance</a:t>
            </a:r>
          </a:p>
          <a:p>
            <a:pPr marL="0" indent="0">
              <a:buNone/>
            </a:pPr>
            <a:endParaRPr lang="en-GB" sz="2800" dirty="0"/>
          </a:p>
        </p:txBody>
      </p:sp>
      <p:sp>
        <p:nvSpPr>
          <p:cNvPr id="4" name="Slide Number Placeholder 3">
            <a:extLst>
              <a:ext uri="{FF2B5EF4-FFF2-40B4-BE49-F238E27FC236}">
                <a16:creationId xmlns:a16="http://schemas.microsoft.com/office/drawing/2014/main" id="{4500FA17-64E6-4858-D899-996A87E29811}"/>
              </a:ext>
            </a:extLst>
          </p:cNvPr>
          <p:cNvSpPr>
            <a:spLocks noGrp="1"/>
          </p:cNvSpPr>
          <p:nvPr>
            <p:ph type="sldNum" sz="quarter" idx="12"/>
          </p:nvPr>
        </p:nvSpPr>
        <p:spPr/>
        <p:txBody>
          <a:bodyPr/>
          <a:lstStyle/>
          <a:p>
            <a:fld id="{016687C5-7511-7743-B429-3BDBE272F28B}" type="slidenum">
              <a:rPr lang="en-US" smtClean="0"/>
              <a:t>2</a:t>
            </a:fld>
            <a:endParaRPr lang="en-US"/>
          </a:p>
        </p:txBody>
      </p:sp>
    </p:spTree>
    <p:extLst>
      <p:ext uri="{BB962C8B-B14F-4D97-AF65-F5344CB8AC3E}">
        <p14:creationId xmlns:p14="http://schemas.microsoft.com/office/powerpoint/2010/main" val="108383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A85D0-AFFA-835F-8BA8-5D326C0A379C}"/>
              </a:ext>
            </a:extLst>
          </p:cNvPr>
          <p:cNvSpPr>
            <a:spLocks noGrp="1"/>
          </p:cNvSpPr>
          <p:nvPr>
            <p:ph type="title"/>
          </p:nvPr>
        </p:nvSpPr>
        <p:spPr/>
        <p:txBody>
          <a:bodyPr/>
          <a:lstStyle/>
          <a:p>
            <a:r>
              <a:rPr lang="en-GB" dirty="0"/>
              <a:t>Who is it for?</a:t>
            </a:r>
          </a:p>
        </p:txBody>
      </p:sp>
      <p:sp>
        <p:nvSpPr>
          <p:cNvPr id="3" name="Text Placeholder 2">
            <a:extLst>
              <a:ext uri="{FF2B5EF4-FFF2-40B4-BE49-F238E27FC236}">
                <a16:creationId xmlns:a16="http://schemas.microsoft.com/office/drawing/2014/main" id="{BCF86584-C16E-75E1-F1C4-6E865ED3F831}"/>
              </a:ext>
            </a:extLst>
          </p:cNvPr>
          <p:cNvSpPr>
            <a:spLocks noGrp="1"/>
          </p:cNvSpPr>
          <p:nvPr>
            <p:ph type="body" sz="quarter" idx="13"/>
          </p:nvPr>
        </p:nvSpPr>
        <p:spPr/>
        <p:txBody>
          <a:bodyPr>
            <a:normAutofit/>
          </a:bodyPr>
          <a:lstStyle/>
          <a:p>
            <a:r>
              <a:rPr lang="en-GB" sz="2800" dirty="0"/>
              <a:t>Academic researchers and students</a:t>
            </a:r>
          </a:p>
          <a:p>
            <a:r>
              <a:rPr lang="en-GB" sz="2800" dirty="0"/>
              <a:t>Government analysts</a:t>
            </a:r>
          </a:p>
          <a:p>
            <a:r>
              <a:rPr lang="en-GB" sz="2800" dirty="0"/>
              <a:t>Charities and foundations</a:t>
            </a:r>
          </a:p>
          <a:p>
            <a:r>
              <a:rPr lang="en-GB" sz="2800" dirty="0"/>
              <a:t>Business consultants</a:t>
            </a:r>
          </a:p>
          <a:p>
            <a:r>
              <a:rPr lang="en-GB" sz="2800" dirty="0"/>
              <a:t>Independent research centres</a:t>
            </a:r>
          </a:p>
          <a:p>
            <a:r>
              <a:rPr lang="en-GB" sz="2800" dirty="0"/>
              <a:t>Think tanks</a:t>
            </a:r>
          </a:p>
        </p:txBody>
      </p:sp>
      <p:sp>
        <p:nvSpPr>
          <p:cNvPr id="4" name="Slide Number Placeholder 3">
            <a:extLst>
              <a:ext uri="{FF2B5EF4-FFF2-40B4-BE49-F238E27FC236}">
                <a16:creationId xmlns:a16="http://schemas.microsoft.com/office/drawing/2014/main" id="{40AF33E7-0E86-D651-4DBA-7E9E576D0B52}"/>
              </a:ext>
            </a:extLst>
          </p:cNvPr>
          <p:cNvSpPr>
            <a:spLocks noGrp="1"/>
          </p:cNvSpPr>
          <p:nvPr>
            <p:ph type="sldNum" sz="quarter" idx="12"/>
          </p:nvPr>
        </p:nvSpPr>
        <p:spPr/>
        <p:txBody>
          <a:bodyPr/>
          <a:lstStyle/>
          <a:p>
            <a:fld id="{016687C5-7511-7743-B429-3BDBE272F28B}" type="slidenum">
              <a:rPr lang="en-US" smtClean="0"/>
              <a:t>3</a:t>
            </a:fld>
            <a:endParaRPr lang="en-US"/>
          </a:p>
        </p:txBody>
      </p:sp>
    </p:spTree>
    <p:extLst>
      <p:ext uri="{BB962C8B-B14F-4D97-AF65-F5344CB8AC3E}">
        <p14:creationId xmlns:p14="http://schemas.microsoft.com/office/powerpoint/2010/main" val="230055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FB743-4CDA-A4CF-DE1F-84BE50348953}"/>
              </a:ext>
            </a:extLst>
          </p:cNvPr>
          <p:cNvSpPr>
            <a:spLocks noGrp="1"/>
          </p:cNvSpPr>
          <p:nvPr>
            <p:ph type="title"/>
          </p:nvPr>
        </p:nvSpPr>
        <p:spPr/>
        <p:txBody>
          <a:bodyPr/>
          <a:lstStyle/>
          <a:p>
            <a:r>
              <a:rPr lang="en-GB" dirty="0"/>
              <a:t>Sources of data </a:t>
            </a:r>
          </a:p>
        </p:txBody>
      </p:sp>
      <p:sp>
        <p:nvSpPr>
          <p:cNvPr id="3" name="Text Placeholder 2">
            <a:extLst>
              <a:ext uri="{FF2B5EF4-FFF2-40B4-BE49-F238E27FC236}">
                <a16:creationId xmlns:a16="http://schemas.microsoft.com/office/drawing/2014/main" id="{923A92EA-9B12-80B4-9A8E-F6991D45EE27}"/>
              </a:ext>
            </a:extLst>
          </p:cNvPr>
          <p:cNvSpPr>
            <a:spLocks noGrp="1"/>
          </p:cNvSpPr>
          <p:nvPr>
            <p:ph type="body" sz="quarter" idx="13"/>
          </p:nvPr>
        </p:nvSpPr>
        <p:spPr/>
        <p:txBody>
          <a:bodyPr>
            <a:normAutofit/>
          </a:bodyPr>
          <a:lstStyle/>
          <a:p>
            <a:r>
              <a:rPr lang="en-GB" sz="2800" dirty="0"/>
              <a:t>Official agencies – mainly central government </a:t>
            </a:r>
          </a:p>
          <a:p>
            <a:r>
              <a:rPr lang="en-GB" sz="2800" dirty="0"/>
              <a:t>International statistical time series </a:t>
            </a:r>
          </a:p>
          <a:p>
            <a:r>
              <a:rPr lang="en-GB" sz="2800" dirty="0"/>
              <a:t>Research institutions </a:t>
            </a:r>
          </a:p>
          <a:p>
            <a:r>
              <a:rPr lang="en-GB" sz="2800" dirty="0"/>
              <a:t>Individual academics - research grants </a:t>
            </a:r>
          </a:p>
          <a:p>
            <a:r>
              <a:rPr lang="en-GB" sz="2800" dirty="0"/>
              <a:t>Market research agencies </a:t>
            </a:r>
          </a:p>
          <a:p>
            <a:r>
              <a:rPr lang="en-GB" sz="2800" dirty="0"/>
              <a:t>Public records/historical sources</a:t>
            </a:r>
          </a:p>
        </p:txBody>
      </p:sp>
      <p:sp>
        <p:nvSpPr>
          <p:cNvPr id="4" name="Slide Number Placeholder 3">
            <a:extLst>
              <a:ext uri="{FF2B5EF4-FFF2-40B4-BE49-F238E27FC236}">
                <a16:creationId xmlns:a16="http://schemas.microsoft.com/office/drawing/2014/main" id="{9CA32758-5097-F0AC-F1BB-C88469AD34A5}"/>
              </a:ext>
            </a:extLst>
          </p:cNvPr>
          <p:cNvSpPr>
            <a:spLocks noGrp="1"/>
          </p:cNvSpPr>
          <p:nvPr>
            <p:ph type="sldNum" sz="quarter" idx="12"/>
          </p:nvPr>
        </p:nvSpPr>
        <p:spPr/>
        <p:txBody>
          <a:bodyPr/>
          <a:lstStyle/>
          <a:p>
            <a:fld id="{016687C5-7511-7743-B429-3BDBE272F28B}" type="slidenum">
              <a:rPr lang="en-US" smtClean="0"/>
              <a:t>4</a:t>
            </a:fld>
            <a:endParaRPr lang="en-US"/>
          </a:p>
        </p:txBody>
      </p:sp>
    </p:spTree>
    <p:extLst>
      <p:ext uri="{BB962C8B-B14F-4D97-AF65-F5344CB8AC3E}">
        <p14:creationId xmlns:p14="http://schemas.microsoft.com/office/powerpoint/2010/main" val="130679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2330-0F85-735F-D564-0A69D3CF75EE}"/>
              </a:ext>
            </a:extLst>
          </p:cNvPr>
          <p:cNvSpPr>
            <a:spLocks noGrp="1"/>
          </p:cNvSpPr>
          <p:nvPr>
            <p:ph type="title"/>
          </p:nvPr>
        </p:nvSpPr>
        <p:spPr/>
        <p:txBody>
          <a:bodyPr/>
          <a:lstStyle/>
          <a:p>
            <a:r>
              <a:rPr lang="en-GB" dirty="0"/>
              <a:t>Types of data collections</a:t>
            </a:r>
          </a:p>
        </p:txBody>
      </p:sp>
      <p:sp>
        <p:nvSpPr>
          <p:cNvPr id="3" name="Text Placeholder 2">
            <a:extLst>
              <a:ext uri="{FF2B5EF4-FFF2-40B4-BE49-F238E27FC236}">
                <a16:creationId xmlns:a16="http://schemas.microsoft.com/office/drawing/2014/main" id="{5C8CC8CB-C2A5-234A-4B90-E311FBB41B4A}"/>
              </a:ext>
            </a:extLst>
          </p:cNvPr>
          <p:cNvSpPr>
            <a:spLocks noGrp="1"/>
          </p:cNvSpPr>
          <p:nvPr>
            <p:ph type="body" sz="quarter" idx="13"/>
          </p:nvPr>
        </p:nvSpPr>
        <p:spPr/>
        <p:txBody>
          <a:bodyPr/>
          <a:lstStyle/>
          <a:p>
            <a:r>
              <a:rPr lang="en-GB" sz="2800" dirty="0"/>
              <a:t>Survey microdata</a:t>
            </a:r>
          </a:p>
          <a:p>
            <a:pPr lvl="1"/>
            <a:r>
              <a:rPr lang="en-GB" sz="2400" dirty="0"/>
              <a:t>Cross-sectional </a:t>
            </a:r>
          </a:p>
          <a:p>
            <a:pPr lvl="1"/>
            <a:r>
              <a:rPr lang="en-GB" sz="2400" dirty="0"/>
              <a:t>Longitudinal </a:t>
            </a:r>
          </a:p>
          <a:p>
            <a:r>
              <a:rPr lang="en-GB" sz="2800" dirty="0"/>
              <a:t>Aggregate statistics</a:t>
            </a:r>
          </a:p>
          <a:p>
            <a:r>
              <a:rPr lang="en-GB" sz="2800" dirty="0"/>
              <a:t>International data</a:t>
            </a:r>
          </a:p>
          <a:p>
            <a:r>
              <a:rPr lang="en-GB" sz="2800" dirty="0"/>
              <a:t>Census data </a:t>
            </a:r>
          </a:p>
          <a:p>
            <a:r>
              <a:rPr lang="en-GB" sz="2800" dirty="0"/>
              <a:t>Qualitative and mixed methods data</a:t>
            </a:r>
          </a:p>
          <a:p>
            <a:r>
              <a:rPr lang="en-GB" sz="2800" dirty="0"/>
              <a:t>Other </a:t>
            </a:r>
          </a:p>
          <a:p>
            <a:endParaRPr lang="en-GB" dirty="0"/>
          </a:p>
        </p:txBody>
      </p:sp>
      <p:sp>
        <p:nvSpPr>
          <p:cNvPr id="4" name="Slide Number Placeholder 3">
            <a:extLst>
              <a:ext uri="{FF2B5EF4-FFF2-40B4-BE49-F238E27FC236}">
                <a16:creationId xmlns:a16="http://schemas.microsoft.com/office/drawing/2014/main" id="{E3B1E01F-B0F6-B396-0ADC-A66CA83E39FB}"/>
              </a:ext>
            </a:extLst>
          </p:cNvPr>
          <p:cNvSpPr>
            <a:spLocks noGrp="1"/>
          </p:cNvSpPr>
          <p:nvPr>
            <p:ph type="sldNum" sz="quarter" idx="12"/>
          </p:nvPr>
        </p:nvSpPr>
        <p:spPr/>
        <p:txBody>
          <a:bodyPr/>
          <a:lstStyle/>
          <a:p>
            <a:fld id="{016687C5-7511-7743-B429-3BDBE272F28B}" type="slidenum">
              <a:rPr lang="en-US" smtClean="0"/>
              <a:t>5</a:t>
            </a:fld>
            <a:endParaRPr lang="en-US"/>
          </a:p>
        </p:txBody>
      </p:sp>
    </p:spTree>
    <p:extLst>
      <p:ext uri="{BB962C8B-B14F-4D97-AF65-F5344CB8AC3E}">
        <p14:creationId xmlns:p14="http://schemas.microsoft.com/office/powerpoint/2010/main" val="1291596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991E9-E015-A3D3-18F5-28A9182047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A858D7-CD43-82CE-F706-74DD03CEBB90}"/>
              </a:ext>
            </a:extLst>
          </p:cNvPr>
          <p:cNvSpPr>
            <a:spLocks noGrp="1"/>
          </p:cNvSpPr>
          <p:nvPr>
            <p:ph type="title"/>
          </p:nvPr>
        </p:nvSpPr>
        <p:spPr/>
        <p:txBody>
          <a:bodyPr/>
          <a:lstStyle/>
          <a:p>
            <a:r>
              <a:rPr lang="en-GB" dirty="0"/>
              <a:t>Find Data Tab</a:t>
            </a:r>
            <a:endParaRPr lang="en-GB" dirty="0">
              <a:solidFill>
                <a:schemeClr val="bg1"/>
              </a:solidFill>
            </a:endParaRPr>
          </a:p>
        </p:txBody>
      </p:sp>
      <p:pic>
        <p:nvPicPr>
          <p:cNvPr id="8" name="Picture 7">
            <a:extLst>
              <a:ext uri="{FF2B5EF4-FFF2-40B4-BE49-F238E27FC236}">
                <a16:creationId xmlns:a16="http://schemas.microsoft.com/office/drawing/2014/main" id="{AE30FD9B-D609-A079-A52D-CD0E98DD2A6A}"/>
              </a:ext>
            </a:extLst>
          </p:cNvPr>
          <p:cNvPicPr>
            <a:picLocks noChangeAspect="1"/>
          </p:cNvPicPr>
          <p:nvPr/>
        </p:nvPicPr>
        <p:blipFill>
          <a:blip r:embed="rId3"/>
          <a:srcRect/>
          <a:stretch/>
        </p:blipFill>
        <p:spPr>
          <a:xfrm>
            <a:off x="1346716" y="1496939"/>
            <a:ext cx="7813049" cy="4767614"/>
          </a:xfrm>
          <a:prstGeom prst="rect">
            <a:avLst/>
          </a:prstGeom>
        </p:spPr>
      </p:pic>
      <p:sp>
        <p:nvSpPr>
          <p:cNvPr id="4" name="Slide Number Placeholder 3">
            <a:extLst>
              <a:ext uri="{FF2B5EF4-FFF2-40B4-BE49-F238E27FC236}">
                <a16:creationId xmlns:a16="http://schemas.microsoft.com/office/drawing/2014/main" id="{155B55F3-17AA-494C-2830-8671FE52BA42}"/>
              </a:ext>
            </a:extLst>
          </p:cNvPr>
          <p:cNvSpPr>
            <a:spLocks noGrp="1"/>
          </p:cNvSpPr>
          <p:nvPr>
            <p:ph type="sldNum" sz="quarter" idx="12"/>
          </p:nvPr>
        </p:nvSpPr>
        <p:spPr/>
        <p:txBody>
          <a:bodyPr/>
          <a:lstStyle/>
          <a:p>
            <a:fld id="{016687C5-7511-7743-B429-3BDBE272F28B}" type="slidenum">
              <a:rPr lang="en-US" smtClean="0"/>
              <a:t>6</a:t>
            </a:fld>
            <a:endParaRPr lang="en-US"/>
          </a:p>
        </p:txBody>
      </p:sp>
    </p:spTree>
    <p:extLst>
      <p:ext uri="{BB962C8B-B14F-4D97-AF65-F5344CB8AC3E}">
        <p14:creationId xmlns:p14="http://schemas.microsoft.com/office/powerpoint/2010/main" val="36865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FBE4-2C92-3ED2-F53B-2127C563BC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1057DF-A567-F215-97ED-E93EF0AD4A6E}"/>
              </a:ext>
            </a:extLst>
          </p:cNvPr>
          <p:cNvSpPr>
            <a:spLocks noGrp="1"/>
          </p:cNvSpPr>
          <p:nvPr>
            <p:ph type="title"/>
          </p:nvPr>
        </p:nvSpPr>
        <p:spPr/>
        <p:txBody>
          <a:bodyPr/>
          <a:lstStyle/>
          <a:p>
            <a:r>
              <a:rPr lang="en-GB" dirty="0"/>
              <a:t>Browse by theme</a:t>
            </a:r>
            <a:endParaRPr lang="en-GB" dirty="0">
              <a:solidFill>
                <a:schemeClr val="bg1"/>
              </a:solidFill>
            </a:endParaRPr>
          </a:p>
        </p:txBody>
      </p:sp>
      <p:pic>
        <p:nvPicPr>
          <p:cNvPr id="8" name="Picture 7" descr="A screenshot of the UKDS website as it appears when you click to &quot;browse data&quot; showing how you can browse data by theme. ">
            <a:extLst>
              <a:ext uri="{FF2B5EF4-FFF2-40B4-BE49-F238E27FC236}">
                <a16:creationId xmlns:a16="http://schemas.microsoft.com/office/drawing/2014/main" id="{069DED16-F125-91A8-6E40-C8361977FB33}"/>
              </a:ext>
            </a:extLst>
          </p:cNvPr>
          <p:cNvPicPr>
            <a:picLocks noChangeAspect="1"/>
          </p:cNvPicPr>
          <p:nvPr/>
        </p:nvPicPr>
        <p:blipFill>
          <a:blip r:embed="rId3"/>
          <a:srcRect/>
          <a:stretch/>
        </p:blipFill>
        <p:spPr>
          <a:xfrm>
            <a:off x="1558224" y="1243269"/>
            <a:ext cx="7390033" cy="5274955"/>
          </a:xfrm>
          <a:prstGeom prst="rect">
            <a:avLst/>
          </a:prstGeom>
        </p:spPr>
      </p:pic>
      <p:sp>
        <p:nvSpPr>
          <p:cNvPr id="4" name="Slide Number Placeholder 3">
            <a:extLst>
              <a:ext uri="{FF2B5EF4-FFF2-40B4-BE49-F238E27FC236}">
                <a16:creationId xmlns:a16="http://schemas.microsoft.com/office/drawing/2014/main" id="{696BFA19-DBFE-990B-FEE9-6C984368DF92}"/>
              </a:ext>
            </a:extLst>
          </p:cNvPr>
          <p:cNvSpPr>
            <a:spLocks noGrp="1"/>
          </p:cNvSpPr>
          <p:nvPr>
            <p:ph type="sldNum" sz="quarter" idx="12"/>
          </p:nvPr>
        </p:nvSpPr>
        <p:spPr/>
        <p:txBody>
          <a:bodyPr/>
          <a:lstStyle/>
          <a:p>
            <a:fld id="{016687C5-7511-7743-B429-3BDBE272F28B}" type="slidenum">
              <a:rPr lang="en-US" smtClean="0"/>
              <a:t>7</a:t>
            </a:fld>
            <a:endParaRPr lang="en-US"/>
          </a:p>
        </p:txBody>
      </p:sp>
    </p:spTree>
    <p:extLst>
      <p:ext uri="{BB962C8B-B14F-4D97-AF65-F5344CB8AC3E}">
        <p14:creationId xmlns:p14="http://schemas.microsoft.com/office/powerpoint/2010/main" val="352375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BA80D-0BF2-C9BF-8660-61833813A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9A003B-92A2-8A5F-056B-BDA31E973CD0}"/>
              </a:ext>
            </a:extLst>
          </p:cNvPr>
          <p:cNvSpPr>
            <a:spLocks noGrp="1"/>
          </p:cNvSpPr>
          <p:nvPr>
            <p:ph type="title"/>
          </p:nvPr>
        </p:nvSpPr>
        <p:spPr/>
        <p:txBody>
          <a:bodyPr/>
          <a:lstStyle/>
          <a:p>
            <a:r>
              <a:rPr lang="en-GB" dirty="0"/>
              <a:t>Browse by type</a:t>
            </a:r>
            <a:endParaRPr lang="en-GB" dirty="0">
              <a:solidFill>
                <a:schemeClr val="bg1"/>
              </a:solidFill>
            </a:endParaRPr>
          </a:p>
        </p:txBody>
      </p:sp>
      <p:pic>
        <p:nvPicPr>
          <p:cNvPr id="8" name="Picture 7" descr="A screenshot of the UKDS website as it appears when you click to &quot;browse data&quot; and scroll down to browse data by type. ">
            <a:extLst>
              <a:ext uri="{FF2B5EF4-FFF2-40B4-BE49-F238E27FC236}">
                <a16:creationId xmlns:a16="http://schemas.microsoft.com/office/drawing/2014/main" id="{D334C00D-FED7-89F2-8E64-FED06053AC8F}"/>
              </a:ext>
            </a:extLst>
          </p:cNvPr>
          <p:cNvPicPr>
            <a:picLocks noChangeAspect="1"/>
          </p:cNvPicPr>
          <p:nvPr/>
        </p:nvPicPr>
        <p:blipFill>
          <a:blip r:embed="rId3"/>
          <a:srcRect/>
          <a:stretch/>
        </p:blipFill>
        <p:spPr>
          <a:xfrm>
            <a:off x="1390268" y="1243269"/>
            <a:ext cx="7725944" cy="5274955"/>
          </a:xfrm>
          <a:prstGeom prst="rect">
            <a:avLst/>
          </a:prstGeom>
        </p:spPr>
      </p:pic>
      <p:sp>
        <p:nvSpPr>
          <p:cNvPr id="4" name="Slide Number Placeholder 3">
            <a:extLst>
              <a:ext uri="{FF2B5EF4-FFF2-40B4-BE49-F238E27FC236}">
                <a16:creationId xmlns:a16="http://schemas.microsoft.com/office/drawing/2014/main" id="{9248EA19-5591-D6E1-021A-3BE7D1471C12}"/>
              </a:ext>
            </a:extLst>
          </p:cNvPr>
          <p:cNvSpPr>
            <a:spLocks noGrp="1"/>
          </p:cNvSpPr>
          <p:nvPr>
            <p:ph type="sldNum" sz="quarter" idx="12"/>
          </p:nvPr>
        </p:nvSpPr>
        <p:spPr/>
        <p:txBody>
          <a:bodyPr/>
          <a:lstStyle/>
          <a:p>
            <a:fld id="{016687C5-7511-7743-B429-3BDBE272F28B}" type="slidenum">
              <a:rPr lang="en-US" smtClean="0"/>
              <a:t>8</a:t>
            </a:fld>
            <a:endParaRPr lang="en-US"/>
          </a:p>
        </p:txBody>
      </p:sp>
    </p:spTree>
    <p:extLst>
      <p:ext uri="{BB962C8B-B14F-4D97-AF65-F5344CB8AC3E}">
        <p14:creationId xmlns:p14="http://schemas.microsoft.com/office/powerpoint/2010/main" val="2251273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371A9-98DB-F342-7067-1D277485F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0440DD-C099-79DB-F313-865B2C974CDC}"/>
              </a:ext>
            </a:extLst>
          </p:cNvPr>
          <p:cNvSpPr>
            <a:spLocks noGrp="1"/>
          </p:cNvSpPr>
          <p:nvPr>
            <p:ph type="title"/>
          </p:nvPr>
        </p:nvSpPr>
        <p:spPr/>
        <p:txBody>
          <a:bodyPr/>
          <a:lstStyle/>
          <a:p>
            <a:r>
              <a:rPr lang="en-GB" dirty="0"/>
              <a:t>Browse teaching datasets</a:t>
            </a:r>
            <a:endParaRPr lang="en-GB" dirty="0">
              <a:solidFill>
                <a:schemeClr val="bg1"/>
              </a:solidFill>
            </a:endParaRPr>
          </a:p>
        </p:txBody>
      </p:sp>
      <p:pic>
        <p:nvPicPr>
          <p:cNvPr id="8" name="Picture 7" descr="A screenshot of the UKDS website as it appears when you click to &quot;browse data&quot; and scroll down to browse teaching data sets or to browse by general features. ">
            <a:extLst>
              <a:ext uri="{FF2B5EF4-FFF2-40B4-BE49-F238E27FC236}">
                <a16:creationId xmlns:a16="http://schemas.microsoft.com/office/drawing/2014/main" id="{01769DDD-9B84-97AE-EC08-965202C9DFB0}"/>
              </a:ext>
            </a:extLst>
          </p:cNvPr>
          <p:cNvPicPr>
            <a:picLocks noChangeAspect="1"/>
          </p:cNvPicPr>
          <p:nvPr/>
        </p:nvPicPr>
        <p:blipFill>
          <a:blip r:embed="rId3"/>
          <a:srcRect/>
          <a:stretch/>
        </p:blipFill>
        <p:spPr>
          <a:xfrm>
            <a:off x="1404163" y="1243269"/>
            <a:ext cx="7698154" cy="5274955"/>
          </a:xfrm>
          <a:prstGeom prst="rect">
            <a:avLst/>
          </a:prstGeom>
        </p:spPr>
      </p:pic>
      <p:sp>
        <p:nvSpPr>
          <p:cNvPr id="4" name="Slide Number Placeholder 3">
            <a:extLst>
              <a:ext uri="{FF2B5EF4-FFF2-40B4-BE49-F238E27FC236}">
                <a16:creationId xmlns:a16="http://schemas.microsoft.com/office/drawing/2014/main" id="{189CA0B3-1152-83BA-5F6D-6FA4E1843ECA}"/>
              </a:ext>
            </a:extLst>
          </p:cNvPr>
          <p:cNvSpPr>
            <a:spLocks noGrp="1"/>
          </p:cNvSpPr>
          <p:nvPr>
            <p:ph type="sldNum" sz="quarter" idx="12"/>
          </p:nvPr>
        </p:nvSpPr>
        <p:spPr/>
        <p:txBody>
          <a:bodyPr/>
          <a:lstStyle/>
          <a:p>
            <a:fld id="{016687C5-7511-7743-B429-3BDBE272F28B}" type="slidenum">
              <a:rPr lang="en-US" smtClean="0"/>
              <a:t>9</a:t>
            </a:fld>
            <a:endParaRPr lang="en-US"/>
          </a:p>
        </p:txBody>
      </p:sp>
    </p:spTree>
    <p:extLst>
      <p:ext uri="{BB962C8B-B14F-4D97-AF65-F5344CB8AC3E}">
        <p14:creationId xmlns:p14="http://schemas.microsoft.com/office/powerpoint/2010/main" val="1973001201"/>
      </p:ext>
    </p:extLst>
  </p:cSld>
  <p:clrMapOvr>
    <a:masterClrMapping/>
  </p:clrMapOvr>
</p:sld>
</file>

<file path=ppt/theme/theme1.xml><?xml version="1.0" encoding="utf-8"?>
<a:theme xmlns:a="http://schemas.openxmlformats.org/drawingml/2006/main" name="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ssiblePowerPointTemplate" id="{1E650B2E-4CE4-4FFD-9714-C2B6125D35C3}" vid="{EE646CC7-CCA5-4BF8-90C0-89C204FFE4F1}"/>
    </a:ext>
  </a:extLst>
</a:theme>
</file>

<file path=ppt/theme/theme2.xml><?xml version="1.0" encoding="utf-8"?>
<a:theme xmlns:a="http://schemas.openxmlformats.org/drawingml/2006/main" name="1_Office Theme">
  <a:themeElements>
    <a:clrScheme name="Custom 1">
      <a:dk1>
        <a:srgbClr val="702082"/>
      </a:dk1>
      <a:lt1>
        <a:srgbClr val="FFFFFF"/>
      </a:lt1>
      <a:dk2>
        <a:srgbClr val="212322"/>
      </a:dk2>
      <a:lt2>
        <a:srgbClr val="D9E1E2"/>
      </a:lt2>
      <a:accent1>
        <a:srgbClr val="CE0057"/>
      </a:accent1>
      <a:accent2>
        <a:srgbClr val="2B5696"/>
      </a:accent2>
      <a:accent3>
        <a:srgbClr val="008654"/>
      </a:accent3>
      <a:accent4>
        <a:srgbClr val="FF6620"/>
      </a:accent4>
      <a:accent5>
        <a:srgbClr val="00A8CE"/>
      </a:accent5>
      <a:accent6>
        <a:srgbClr val="78BD20"/>
      </a:accent6>
      <a:hlink>
        <a:srgbClr val="2B5696"/>
      </a:hlink>
      <a:folHlink>
        <a:srgbClr val="5B6770"/>
      </a:folHlink>
    </a:clrScheme>
    <a:fontScheme name="UKDS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C294312E-AE77-431C-91D3-9345BB450366}" vid="{162C1350-C2C1-4115-A8D3-D5C6BA30318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d2e6339-9963-4444-b0f2-be5dad007de0" xsi:nil="true"/>
    <lcf76f155ced4ddcb4097134ff3c332f xmlns="28b91107-4a81-451c-84f7-f52706813e2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D5F373B85FCF47AAFC80BC7D80700A" ma:contentTypeVersion="18" ma:contentTypeDescription="Create a new document." ma:contentTypeScope="" ma:versionID="60b3652bd151e168ad041d121ef7a1ab">
  <xsd:schema xmlns:xsd="http://www.w3.org/2001/XMLSchema" xmlns:xs="http://www.w3.org/2001/XMLSchema" xmlns:p="http://schemas.microsoft.com/office/2006/metadata/properties" xmlns:ns2="28b91107-4a81-451c-84f7-f52706813e27" xmlns:ns3="1d2e6339-9963-4444-b0f2-be5dad007de0" targetNamespace="http://schemas.microsoft.com/office/2006/metadata/properties" ma:root="true" ma:fieldsID="1513cfd0a845cfa7a586b0436e4b3e12" ns2:_="" ns3:_="">
    <xsd:import namespace="28b91107-4a81-451c-84f7-f52706813e27"/>
    <xsd:import namespace="1d2e6339-9963-4444-b0f2-be5dad007d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b91107-4a81-451c-84f7-f52706813e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d63537c-d192-4dc4-bb87-a5632b1c76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2e6339-9963-4444-b0f2-be5dad007d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89bc31f-51e0-4109-a170-5affb3c8abc1}" ma:internalName="TaxCatchAll" ma:showField="CatchAllData" ma:web="1d2e6339-9963-4444-b0f2-be5dad007d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D4857A-DAF0-4B27-8305-2C4C9694E27D}">
  <ds:schemaRefs>
    <ds:schemaRef ds:uri="http://purl.org/dc/dcmitype/"/>
    <ds:schemaRef ds:uri="http://schemas.openxmlformats.org/package/2006/metadata/core-properties"/>
    <ds:schemaRef ds:uri="28b91107-4a81-451c-84f7-f52706813e27"/>
    <ds:schemaRef ds:uri="http://purl.org/dc/elements/1.1/"/>
    <ds:schemaRef ds:uri="1d2e6339-9963-4444-b0f2-be5dad007de0"/>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E6A3BF6-5E26-4764-BA80-8BC242DCD14D}">
  <ds:schemaRefs>
    <ds:schemaRef ds:uri="http://schemas.microsoft.com/sharepoint/v3/contenttype/forms"/>
  </ds:schemaRefs>
</ds:datastoreItem>
</file>

<file path=customXml/itemProps3.xml><?xml version="1.0" encoding="utf-8"?>
<ds:datastoreItem xmlns:ds="http://schemas.openxmlformats.org/officeDocument/2006/customXml" ds:itemID="{18608CB2-B8AC-47C1-83A7-D023887F31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b91107-4a81-451c-84f7-f52706813e27"/>
    <ds:schemaRef ds:uri="1d2e6339-9963-4444-b0f2-be5dad007d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28039</TotalTime>
  <Words>1398</Words>
  <Application>Microsoft Office PowerPoint</Application>
  <PresentationFormat>Widescreen</PresentationFormat>
  <Paragraphs>158</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Arial MT</vt:lpstr>
      <vt:lpstr>Calibri</vt:lpstr>
      <vt:lpstr>Helvetica</vt:lpstr>
      <vt:lpstr>Open Sans</vt:lpstr>
      <vt:lpstr>Symbol</vt:lpstr>
      <vt:lpstr>Office Theme</vt:lpstr>
      <vt:lpstr>1_Office Theme</vt:lpstr>
      <vt:lpstr>Introduction</vt:lpstr>
      <vt:lpstr>What is the UK Data Service?</vt:lpstr>
      <vt:lpstr>Who is it for?</vt:lpstr>
      <vt:lpstr>Sources of data </vt:lpstr>
      <vt:lpstr>Types of data collections</vt:lpstr>
      <vt:lpstr>Find Data Tab</vt:lpstr>
      <vt:lpstr>Browse by theme</vt:lpstr>
      <vt:lpstr>Browse by type</vt:lpstr>
      <vt:lpstr>Browse teaching datasets</vt:lpstr>
      <vt:lpstr>Find Data Tab</vt:lpstr>
      <vt:lpstr>Catalogue Search Tool</vt:lpstr>
      <vt:lpstr>Variable and Question Bank</vt:lpstr>
      <vt:lpstr>Qualibank</vt:lpstr>
      <vt:lpstr>HASSET</vt:lpstr>
      <vt:lpstr>Data Access Policy</vt:lpstr>
      <vt:lpstr>How to register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Lemon, Fiona F</dc:creator>
  <cp:lastModifiedBy>Jools Kasmire</cp:lastModifiedBy>
  <cp:revision>12</cp:revision>
  <dcterms:created xsi:type="dcterms:W3CDTF">2021-06-22T11:46:42Z</dcterms:created>
  <dcterms:modified xsi:type="dcterms:W3CDTF">2024-09-18T10:48:09Z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0x01010082D5F373B85FCF47AAFC80BC7D80700A</vt:lpwstr>
  </property>
  <property fmtid="{D5CDD505-2E9C-101B-9397-08002B2CF9AE}" pid="3" name="MediaServiceImageTags">
    <vt:lpwstr/>
  </property>
</Properties>
</file>